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3" r:id="rId3"/>
    <p:sldMasterId id="2147483681" r:id="rId4"/>
  </p:sldMasterIdLst>
  <p:notesMasterIdLst>
    <p:notesMasterId r:id="rId6"/>
  </p:notesMasterIdLst>
  <p:handoutMasterIdLst>
    <p:handoutMasterId r:id="rId78"/>
  </p:handoutMasterIdLst>
  <p:sldIdLst>
    <p:sldId id="651" r:id="rId5"/>
    <p:sldId id="386" r:id="rId7"/>
    <p:sldId id="434" r:id="rId8"/>
    <p:sldId id="472" r:id="rId9"/>
    <p:sldId id="387" r:id="rId10"/>
    <p:sldId id="388" r:id="rId11"/>
    <p:sldId id="390" r:id="rId12"/>
    <p:sldId id="439" r:id="rId13"/>
    <p:sldId id="391" r:id="rId14"/>
    <p:sldId id="544" r:id="rId15"/>
    <p:sldId id="545" r:id="rId16"/>
    <p:sldId id="546"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560" r:id="rId40"/>
    <p:sldId id="618" r:id="rId41"/>
    <p:sldId id="619" r:id="rId42"/>
    <p:sldId id="620" r:id="rId43"/>
    <p:sldId id="621" r:id="rId44"/>
    <p:sldId id="622" r:id="rId45"/>
    <p:sldId id="572" r:id="rId46"/>
    <p:sldId id="623" r:id="rId47"/>
    <p:sldId id="562" r:id="rId48"/>
    <p:sldId id="627" r:id="rId49"/>
    <p:sldId id="628" r:id="rId50"/>
    <p:sldId id="521" r:id="rId51"/>
    <p:sldId id="489" r:id="rId52"/>
    <p:sldId id="473" r:id="rId53"/>
    <p:sldId id="461" r:id="rId54"/>
    <p:sldId id="460" r:id="rId55"/>
    <p:sldId id="522" r:id="rId56"/>
    <p:sldId id="629" r:id="rId57"/>
    <p:sldId id="475" r:id="rId58"/>
    <p:sldId id="630" r:id="rId59"/>
    <p:sldId id="648" r:id="rId60"/>
    <p:sldId id="631" r:id="rId61"/>
    <p:sldId id="649" r:id="rId62"/>
    <p:sldId id="650" r:id="rId63"/>
    <p:sldId id="632" r:id="rId64"/>
    <p:sldId id="633" r:id="rId65"/>
    <p:sldId id="635" r:id="rId66"/>
    <p:sldId id="634" r:id="rId67"/>
    <p:sldId id="636" r:id="rId68"/>
    <p:sldId id="637" r:id="rId69"/>
    <p:sldId id="638" r:id="rId70"/>
    <p:sldId id="640" r:id="rId71"/>
    <p:sldId id="641" r:id="rId72"/>
    <p:sldId id="643" r:id="rId73"/>
    <p:sldId id="644" r:id="rId74"/>
    <p:sldId id="645" r:id="rId75"/>
    <p:sldId id="646" r:id="rId76"/>
    <p:sldId id="639" r:id="rId77"/>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6849" autoAdjust="0"/>
  </p:normalViewPr>
  <p:slideViewPr>
    <p:cSldViewPr showGuides="1">
      <p:cViewPr varScale="1">
        <p:scale>
          <a:sx n="140" d="100"/>
          <a:sy n="140" d="100"/>
        </p:scale>
        <p:origin x="1272" y="192"/>
      </p:cViewPr>
      <p:guideLst>
        <p:guide orient="horz" pos="1620"/>
        <p:guide pos="28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67"/>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3.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we'll do a worked example of naïve bayes sentiment analysis, and also introduce the binary multinominal naïve bayes algorithm.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endParaRPr lang="en-US" sz="1800" dirty="0">
              <a:effectLst/>
              <a:latin typeface="NimbusRomNo9L"/>
            </a:endParaRPr>
          </a:p>
          <a:p>
            <a:br>
              <a:rPr lang="en-US" sz="1800" dirty="0">
                <a:effectLst/>
                <a:latin typeface="NimbusRomNo9L"/>
              </a:rPr>
            </a:br>
            <a:r>
              <a:rPr lang="en-US" dirty="0">
                <a:latin typeface="Arial" panose="020B0604020202020204" pitchFamily="34" charset="0"/>
                <a:ea typeface="MS PGothic" panose="020B0600070205080204" charset="-128"/>
                <a:cs typeface="MS PGothic" panose="020B0600070205080204" charset="-128"/>
              </a:rPr>
              <a:t>[note that this is a particular egregious example, but in normal situations there  is typically a trade-off between precision and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precision, a system should be very reluctant to guess – but then it may miss somethings and have poor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recall, a system </a:t>
            </a:r>
            <a:r>
              <a:rPr lang="en-US" dirty="0" err="1">
                <a:latin typeface="Arial" panose="020B0604020202020204" pitchFamily="34" charset="0"/>
                <a:ea typeface="MS PGothic" panose="020B0600070205080204" charset="-128"/>
                <a:cs typeface="MS PGothic" panose="020B0600070205080204" charset="-128"/>
              </a:rPr>
              <a:t>shoul</a:t>
            </a:r>
            <a:r>
              <a:rPr lang="en-US" dirty="0">
                <a:latin typeface="Arial" panose="020B0604020202020204" pitchFamily="34" charset="0"/>
                <a:ea typeface="MS PGothic" panose="020B0600070205080204" charset="-128"/>
                <a:cs typeface="MS PGothic" panose="020B0600070205080204" charset="-128"/>
              </a:rPr>
              <a:t> </a:t>
            </a:r>
            <a:r>
              <a:rPr lang="en-US" dirty="0" err="1">
                <a:latin typeface="Arial" panose="020B0604020202020204" pitchFamily="34" charset="0"/>
                <a:ea typeface="MS PGothic" panose="020B0600070205080204" charset="-128"/>
                <a:cs typeface="MS PGothic" panose="020B0600070205080204" charset="-128"/>
              </a:rPr>
              <a:t>dbe</a:t>
            </a:r>
            <a:r>
              <a:rPr lang="en-US" dirty="0">
                <a:latin typeface="Arial" panose="020B0604020202020204" pitchFamily="34" charset="0"/>
                <a:ea typeface="MS PGothic" panose="020B0600070205080204" charset="-128"/>
                <a:cs typeface="MS PGothic" panose="020B0600070205080204" charset="-128"/>
              </a:rPr>
              <a:t> very willing to guess– but then it may return some junk and have poor precision]</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a combined measure: F-1: </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Why this function instead of just the arithmetic or geometric mean?  F1 turns out to be the harmonic mean between precision and recall</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F1 is a special case of the F-measure: weighted harmonic mean of precision and recall.  </a:t>
            </a:r>
            <a:endParaRPr lang="en-US" dirty="0">
              <a:latin typeface="Arial" panose="020B0604020202020204" pitchFamily="34" charset="0"/>
              <a:ea typeface="MS PGothic" panose="020B0600070205080204" charset="-128"/>
              <a:cs typeface="MS PGothic" panose="020B0600070205080204" charset="-128"/>
            </a:endParaRPr>
          </a:p>
          <a:p>
            <a:r>
              <a:rPr lang="en-US" sz="1200" dirty="0">
                <a:effectLst/>
                <a:latin typeface="NimbusRomNo9L"/>
              </a:rPr>
              <a:t>The harmonic mean of a set of numbers is the reciprocal of the arithmetic mean of reciprocals. </a:t>
            </a:r>
            <a:endParaRPr lang="en-US" sz="1200" dirty="0">
              <a:effectLst/>
              <a:latin typeface="NimbusRomNo9L"/>
            </a:endParaRP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endParaRPr lang="en-US" sz="1200" dirty="0">
              <a:effectLst/>
              <a:latin typeface="NimbusRomNo9L"/>
            </a:endParaRP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anose="020B0604020202020204" pitchFamily="34" charset="0"/>
                <a:ea typeface="MS PGothic" panose="020B0600070205080204" charset="-128"/>
              </a:rPr>
              <a:t>That is, </a:t>
            </a:r>
            <a:r>
              <a:rPr lang="en-US" dirty="0">
                <a:latin typeface="Arial" panose="020B0604020202020204" pitchFamily="34" charset="0"/>
                <a:ea typeface="MS PGothic" panose="020B0600070205080204" charset="-128"/>
                <a:cs typeface="MS PGothic" panose="020B0600070205080204" charset="-128"/>
              </a:rPr>
              <a:t>if P and R are far apart, F will be nearer the lower value, which makes it a kind of conservative mean in this situation.  Thus to do well on F1, you have to do well on BOTH P and R.</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Why the weights? in some applications you may care more about P or R. In practice we mainly use the balanced measure with beta = 1 and alpha =1/2</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endParaRPr lang="en-US" dirty="0">
              <a:solidFill>
                <a:srgbClr val="000000"/>
              </a:solidFill>
              <a:effectLst/>
              <a:latin typeface="Monaco" pitchFamily="2" charset="77"/>
            </a:endParaRP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We'll be using precision, recall, and F1 constantly in evaluating NLP classifiers, since they are more appropriate than accuracy when classes are imbalanced.</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fld>
            <a:endParaRPr lang="en-US"/>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For any of our NLP tasks, we'll want to think about how to avoid doing harm.  Let's discuss some important considerations for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endParaRPr lang="en-US" dirty="0"/>
          </a:p>
          <a:p>
            <a:endParaRPr lang="en-US" dirty="0"/>
          </a:p>
          <a:p>
            <a:r>
              <a:rPr lang="en-US" dirty="0"/>
              <a:t>Then they ran all the sentences in these sets of sentence pairs through 200 sentiment analysis systems.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endParaRPr lang="en-US" sz="1200" dirty="0">
              <a:solidFill>
                <a:srgbClr val="0200FF"/>
              </a:solidFill>
              <a:effectLst/>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endParaRPr lang="en-US" dirty="0"/>
          </a:p>
          <a:p>
            <a:br>
              <a:rPr lang="en-US" dirty="0"/>
            </a:br>
            <a:r>
              <a:rPr lang="en-US" dirty="0"/>
              <a:t>There are no general-purpose  mitigation algorithms or solutions.  But harm mitigation is an active area of research throughout NLP.</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Representational harms, censorship, and performance disparities, are just some of the harms that can be caused by text classification. It's important to examine our NLP tools for these harms and work to reduce them.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fld>
            <a:endParaRPr lang="en-US"/>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
        <p:nvSpPr>
          <p:cNvPr id="4" name="Slide Number Placeholder 3"/>
          <p:cNvSpPr>
            <a:spLocks noGrp="1"/>
          </p:cNvSpPr>
          <p:nvPr>
            <p:ph type="sldNum" sz="quarter" idx="5"/>
          </p:nvPr>
        </p:nvSpPr>
        <p:spPr/>
        <p:txBody>
          <a:bodyPr/>
          <a:p>
            <a:fld id="{3EB9031F-EB71-7642-8F3C-6FDC1408CB92}"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We've now seen the basic principles of naïve bayes classification!  </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a:fillRect/>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C1DFA8D9-15F1-AF4D-8149-0C26EB27AC9C}"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6857BED9-9427-674C-8047-314E304C86F8}"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Completely 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buNone/>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9C2BDC8F-D922-0A4E-AAA0-9C7D97FF3D71}"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95804"/>
            <a:ext cx="8100000" cy="594000"/>
          </a:xfrm>
        </p:spPr>
        <p:txBody>
          <a:bodyPr lIns="0" tIns="0" rIns="0" bIns="0"/>
          <a:lstStyle>
            <a:lvl1pPr algn="l" fontAlgn="base">
              <a:defRPr sz="24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BAC7A63A-31A1-2C4C-95AA-A445DBCAB174}"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noChangeArrowheads="1"/>
          </p:cNvSpPr>
          <p:nvPr>
            <p:ph type="dt" sz="half" idx="10"/>
          </p:nvPr>
        </p:nvSpPr>
        <p:spPr/>
        <p:txBody>
          <a:bodyPr/>
          <a:lstStyle>
            <a:lvl1pPr>
              <a:defRPr/>
            </a:lvl1pPr>
          </a:lstStyle>
          <a:p>
            <a:pPr>
              <a:defRPr/>
            </a:pPr>
            <a:endParaRPr lang="en-US"/>
          </a:p>
        </p:txBody>
      </p:sp>
      <p:sp>
        <p:nvSpPr>
          <p:cNvPr id="4" name="Rectangle 6"/>
          <p:cNvSpPr>
            <a:spLocks noGrp="1" noChangeArrowheads="1"/>
          </p:cNvSpPr>
          <p:nvPr>
            <p:ph type="ftr" sz="quarter" idx="11"/>
          </p:nvPr>
        </p:nvSpPr>
        <p:spPr/>
        <p:txBody>
          <a:bodyPr/>
          <a:lstStyle>
            <a:lvl1pPr>
              <a:defRPr/>
            </a:lvl1pPr>
          </a:lstStyle>
          <a:p>
            <a:pPr>
              <a:defRPr/>
            </a:pPr>
            <a:endParaRPr lang="en-US"/>
          </a:p>
        </p:txBody>
      </p:sp>
      <p:sp>
        <p:nvSpPr>
          <p:cNvPr id="5" name="Rectangle 7"/>
          <p:cNvSpPr>
            <a:spLocks noGrp="1" noChangeArrowheads="1"/>
          </p:cNvSpPr>
          <p:nvPr>
            <p:ph type="sldNum" sz="quarter" idx="12"/>
          </p:nvPr>
        </p:nvSpPr>
        <p:spPr/>
        <p:txBody>
          <a:bodyPr/>
          <a:lstStyle>
            <a:lvl1pPr>
              <a:defRPr/>
            </a:lvl1pPr>
          </a:lstStyle>
          <a:p>
            <a:fld id="{03BC7101-16EA-C942-850C-355264FDE9E8}" type="slidenum">
              <a:rPr lang="en-US"/>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83729988-E849-C549-AA67-252EA40F09C2}"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hasCustomPrompt="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497882B1-C6D6-A945-BB8B-B7B1B12471B5}"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8"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2" Type="http://schemas.openxmlformats.org/officeDocument/2006/relationships/theme" Target="../theme/theme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p:spPr>
        <p:txBody>
          <a:bodyPr vert="horz" wrap="square" lIns="91440" tIns="45720" rIns="91440" bIns="45720" numCol="1" anchor="b" anchorCtr="0" compatLnSpc="1"/>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defRPr>
            </a:lvl1pPr>
          </a:lstStyle>
          <a:p>
            <a:fld id="{91F816EA-24CC-2048-859A-C5EA9F275392}" type="slidenum">
              <a:rPr lang="en-US" smtClean="0"/>
            </a:fld>
            <a:endParaRPr lang="en-US" dirty="0"/>
          </a:p>
        </p:txBody>
      </p:sp>
      <p:pic>
        <p:nvPicPr>
          <p:cNvPr id="10" name="Picture 9"/>
          <p:cNvPicPr>
            <a:picLocks noChangeAspect="1"/>
          </p:cNvPicPr>
          <p:nvPr/>
        </p:nvPicPr>
        <p:blipFill>
          <a:blip r:embed="rId15"/>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endParaRPr lang="en-US" sz="1100" dirty="0">
              <a:solidFill>
                <a:srgbClr val="A4001D"/>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fontAlgn="base" hangingPunct="1">
        <a:spcBef>
          <a:spcPct val="0"/>
        </a:spcBef>
        <a:spcAft>
          <a:spcPct val="0"/>
        </a:spcAft>
        <a:defRPr sz="3200" b="1">
          <a:solidFill>
            <a:schemeClr val="tx1"/>
          </a:solidFill>
          <a:latin typeface="+mj-lt"/>
          <a:ea typeface="MS PGothic" panose="020B0600070205080204" charset="-128"/>
          <a:cs typeface="MS PGothic" panose="020B0600070205080204" charset="-128"/>
        </a:defRPr>
      </a:lvl1pPr>
      <a:lvl2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2pPr>
      <a:lvl3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3pPr>
      <a:lvl4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4pPr>
      <a:lvl5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5pPr>
      <a:lvl6pPr marL="457200" algn="l" rtl="0" eaLnBrk="1" fontAlgn="base" hangingPunct="1">
        <a:spcBef>
          <a:spcPct val="0"/>
        </a:spcBef>
        <a:spcAft>
          <a:spcPct val="0"/>
        </a:spcAft>
        <a:defRPr sz="3600">
          <a:solidFill>
            <a:schemeClr val="tx1"/>
          </a:solidFill>
          <a:latin typeface="Lucida Sans" panose="020B0602030504020204" charset="0"/>
        </a:defRPr>
      </a:lvl6pPr>
      <a:lvl7pPr marL="914400" algn="l" rtl="0" eaLnBrk="1" fontAlgn="base" hangingPunct="1">
        <a:spcBef>
          <a:spcPct val="0"/>
        </a:spcBef>
        <a:spcAft>
          <a:spcPct val="0"/>
        </a:spcAft>
        <a:defRPr sz="3600">
          <a:solidFill>
            <a:schemeClr val="tx1"/>
          </a:solidFill>
          <a:latin typeface="Lucida Sans" panose="020B0602030504020204" charset="0"/>
        </a:defRPr>
      </a:lvl7pPr>
      <a:lvl8pPr marL="1371600" algn="l" rtl="0" eaLnBrk="1" fontAlgn="base" hangingPunct="1">
        <a:spcBef>
          <a:spcPct val="0"/>
        </a:spcBef>
        <a:spcAft>
          <a:spcPct val="0"/>
        </a:spcAft>
        <a:defRPr sz="3600">
          <a:solidFill>
            <a:schemeClr val="tx1"/>
          </a:solidFill>
          <a:latin typeface="Lucida Sans" panose="020B0602030504020204" charset="0"/>
        </a:defRPr>
      </a:lvl8pPr>
      <a:lvl9pPr marL="1828800" algn="l" rtl="0" eaLnBrk="1" fontAlgn="base" hangingPunct="1">
        <a:spcBef>
          <a:spcPct val="0"/>
        </a:spcBef>
        <a:spcAft>
          <a:spcPct val="0"/>
        </a:spcAft>
        <a:defRPr sz="3600">
          <a:solidFill>
            <a:schemeClr val="tx1"/>
          </a:solidFill>
          <a:latin typeface="Lucida Sans" panose="020B0602030504020204"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emf"/></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0.emf"/><Relationship Id="rId3" Type="http://schemas.openxmlformats.org/officeDocument/2006/relationships/oleObject" Target="../embeddings/oleObject3.bin"/><Relationship Id="rId2" Type="http://schemas.openxmlformats.org/officeDocument/2006/relationships/image" Target="../media/image9.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6.xml"/><Relationship Id="rId4" Type="http://schemas.openxmlformats.org/officeDocument/2006/relationships/image" Target="../media/image13.wmf"/><Relationship Id="rId3" Type="http://schemas.openxmlformats.org/officeDocument/2006/relationships/oleObject" Target="../embeddings/oleObject6.bin"/><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6.xml"/><Relationship Id="rId2" Type="http://schemas.openxmlformats.org/officeDocument/2006/relationships/image" Target="../media/image14.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6.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16.xml"/><Relationship Id="rId4" Type="http://schemas.openxmlformats.org/officeDocument/2006/relationships/image" Target="../media/image18.emf"/><Relationship Id="rId3" Type="http://schemas.openxmlformats.org/officeDocument/2006/relationships/oleObject" Target="../embeddings/oleObject11.bin"/><Relationship Id="rId2" Type="http://schemas.openxmlformats.org/officeDocument/2006/relationships/image" Target="../media/image17.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8.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6.xml"/><Relationship Id="rId3" Type="http://schemas.openxmlformats.org/officeDocument/2006/relationships/image" Target="../media/image19.emf"/><Relationship Id="rId2" Type="http://schemas.openxmlformats.org/officeDocument/2006/relationships/oleObject" Target="../embeddings/oleObject14.bin"/><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6.xml"/><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6.xml"/><Relationship Id="rId2" Type="http://schemas.openxmlformats.org/officeDocument/2006/relationships/image" Target="../media/image21.emf"/><Relationship Id="rId1"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0.xml"/><Relationship Id="rId4" Type="http://schemas.openxmlformats.org/officeDocument/2006/relationships/image" Target="../media/image24.emf"/><Relationship Id="rId3" Type="http://schemas.openxmlformats.org/officeDocument/2006/relationships/oleObject" Target="../embeddings/oleObject18.bin"/><Relationship Id="rId2" Type="http://schemas.openxmlformats.org/officeDocument/2006/relationships/image" Target="../media/image23.emf"/><Relationship Id="rId1"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5.xml"/><Relationship Id="rId6" Type="http://schemas.openxmlformats.org/officeDocument/2006/relationships/image" Target="../media/image27.emf"/><Relationship Id="rId5" Type="http://schemas.openxmlformats.org/officeDocument/2006/relationships/oleObject" Target="../embeddings/oleObject21.bin"/><Relationship Id="rId4" Type="http://schemas.openxmlformats.org/officeDocument/2006/relationships/image" Target="../media/image26.emf"/><Relationship Id="rId3" Type="http://schemas.openxmlformats.org/officeDocument/2006/relationships/oleObject" Target="../embeddings/oleObject20.bin"/><Relationship Id="rId2" Type="http://schemas.openxmlformats.org/officeDocument/2006/relationships/image" Target="../media/image25.emf"/><Relationship Id="rId1"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6.xml"/><Relationship Id="rId4" Type="http://schemas.openxmlformats.org/officeDocument/2006/relationships/image" Target="../media/image29.emf"/><Relationship Id="rId3" Type="http://schemas.openxmlformats.org/officeDocument/2006/relationships/oleObject" Target="../embeddings/oleObject23.bin"/><Relationship Id="rId2" Type="http://schemas.openxmlformats.org/officeDocument/2006/relationships/image" Target="../media/image28.emf"/><Relationship Id="rId1"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0.emf"/></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6.xml"/><Relationship Id="rId2" Type="http://schemas.openxmlformats.org/officeDocument/2006/relationships/image" Target="../media/image35.emf"/><Relationship Id="rId1"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emf"/></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emf"/></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em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6.emf"/></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hyperlink" Target="https://mpqa.cs.pitt.edu/lexicons/subj_lexic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image" Target="../media/image37.e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3.xml"/><Relationship Id="rId1" Type="http://schemas.openxmlformats.org/officeDocument/2006/relationships/image" Target="../media/image38.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3.xml"/><Relationship Id="rId1" Type="http://schemas.openxmlformats.org/officeDocument/2006/relationships/image" Target="../media/image38.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3.xml"/><Relationship Id="rId1" Type="http://schemas.openxmlformats.org/officeDocument/2006/relationships/image" Target="../media/image39.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3.xml"/><Relationship Id="rId2" Type="http://schemas.openxmlformats.org/officeDocument/2006/relationships/image" Target="../media/image41.emf"/><Relationship Id="rId1" Type="http://schemas.openxmlformats.org/officeDocument/2006/relationships/image" Target="../media/image40.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3.xml"/><Relationship Id="rId1" Type="http://schemas.openxmlformats.org/officeDocument/2006/relationships/image" Target="../media/image42.emf"/></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3.xml"/><Relationship Id="rId2" Type="http://schemas.openxmlformats.org/officeDocument/2006/relationships/image" Target="../media/image44.emf"/><Relationship Id="rId1" Type="http://schemas.openxmlformats.org/officeDocument/2006/relationships/image" Target="../media/image43.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image" Target="../media/image45.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image" Target="../media/image46.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The Task of Text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endParaRPr lang="en-US" dirty="0"/>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panose="020F0502020204030204" pitchFamily="34" charset="0"/>
              </a:rPr>
              <a:t>Simple ("naive") classification method based on Bayes rule</a:t>
            </a:r>
            <a:endParaRPr lang="en-US" sz="2800" dirty="0">
              <a:latin typeface="Calibri" panose="020F0502020204030204" pitchFamily="34" charset="0"/>
            </a:endParaRPr>
          </a:p>
          <a:p>
            <a:r>
              <a:rPr lang="en-US" sz="2800" dirty="0">
                <a:latin typeface="Calibri" panose="020F0502020204030204" pitchFamily="34" charset="0"/>
              </a:rPr>
              <a:t>Relies on very simple representation of document</a:t>
            </a:r>
            <a:endParaRPr lang="en-US" sz="2800" dirty="0">
              <a:latin typeface="Calibri" panose="020F0502020204030204" pitchFamily="34" charset="0"/>
            </a:endParaRPr>
          </a:p>
          <a:p>
            <a:pPr lvl="1"/>
            <a:r>
              <a:rPr lang="en-US" sz="2800" b="1" dirty="0">
                <a:latin typeface="Calibri" panose="020F0502020204030204" pitchFamily="34" charset="0"/>
              </a:rPr>
              <a:t>Bag of words</a:t>
            </a:r>
            <a:endParaRPr lang="en-US" sz="2800" b="1" dirty="0">
              <a:latin typeface="Calibri" panose="020F0502020204030204" pitchFamily="34" charset="0"/>
            </a:endParaRPr>
          </a:p>
          <a:p>
            <a:endParaRPr lang="en-US" dirty="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dirty="0">
              <a:ln>
                <a:noFill/>
              </a:ln>
              <a:solidFill>
                <a:srgbClr val="FFFFFF"/>
              </a:solidFill>
              <a:effectLst/>
              <a:uLnTx/>
              <a:uFillTx/>
              <a:latin typeface="Lucida Sans" panose="020B0602030504020204" charset="0"/>
              <a:ea typeface="MS PGothic" panose="020B0600070205080204" charset="-128"/>
            </a:endParaRPr>
          </a:p>
        </p:txBody>
      </p:sp>
      <p:pic>
        <p:nvPicPr>
          <p:cNvPr id="5" name="Picture 4" descr="bagofwords.pdf"/>
          <p:cNvPicPr>
            <a:picLocks noChangeAspect="1"/>
          </p:cNvPicPr>
          <p:nvPr/>
        </p:nvPicPr>
        <p:blipFill rotWithShape="1">
          <a:blip r:embed="rId1">
            <a:extLst>
              <a:ext uri="{28A0092B-C50C-407E-A947-70E740481C1C}">
                <a14:useLocalDpi xmlns:a14="http://schemas.microsoft.com/office/drawing/2010/main" val="0"/>
              </a:ext>
            </a:extLst>
          </a:blip>
          <a:srcRect l="1" t="10370" r="72556" b="21481"/>
          <a:stretch>
            <a:fillRect/>
          </a:stretch>
        </p:blipFill>
        <p:spPr>
          <a:xfrm>
            <a:off x="304800" y="1200150"/>
            <a:ext cx="2496185" cy="3505200"/>
          </a:xfrm>
          <a:prstGeom prst="rect">
            <a:avLst/>
          </a:prstGeom>
        </p:spPr>
      </p:pic>
      <p:pic>
        <p:nvPicPr>
          <p:cNvPr id="6" name="Picture 5" descr="bagofwords.pdf"/>
          <p:cNvPicPr>
            <a:picLocks noChangeAspect="1"/>
          </p:cNvPicPr>
          <p:nvPr/>
        </p:nvPicPr>
        <p:blipFill rotWithShape="1">
          <a:blip r:embed="rId1">
            <a:extLst>
              <a:ext uri="{28A0092B-C50C-407E-A947-70E740481C1C}">
                <a14:useLocalDpi xmlns:a14="http://schemas.microsoft.com/office/drawing/2010/main" val="0"/>
              </a:ext>
            </a:extLst>
          </a:blip>
          <a:srcRect l="72368" r="-2024"/>
          <a:stretch>
            <a:fillRect/>
          </a:stretch>
        </p:blipFill>
        <p:spPr>
          <a:xfrm>
            <a:off x="6553200" y="849630"/>
            <a:ext cx="2095500" cy="3995420"/>
          </a:xfrm>
          <a:prstGeom prst="rect">
            <a:avLst/>
          </a:prstGeom>
        </p:spPr>
      </p:pic>
      <p:pic>
        <p:nvPicPr>
          <p:cNvPr id="7" name="Picture 6" descr="bagofwords.pdf"/>
          <p:cNvPicPr>
            <a:picLocks noChangeAspect="1"/>
          </p:cNvPicPr>
          <p:nvPr/>
        </p:nvPicPr>
        <p:blipFill rotWithShape="1">
          <a:blip r:embed="rId1">
            <a:extLst>
              <a:ext uri="{28A0092B-C50C-407E-A947-70E740481C1C}">
                <a14:useLocalDpi xmlns:a14="http://schemas.microsoft.com/office/drawing/2010/main" val="0"/>
              </a:ext>
            </a:extLst>
          </a:blip>
          <a:srcRect l="27128" r="27127"/>
          <a:stretch>
            <a:fillRect/>
          </a:stretch>
        </p:blipFill>
        <p:spPr>
          <a:xfrm>
            <a:off x="2971800" y="971550"/>
            <a:ext cx="3168015" cy="391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endParaRPr lang="en-US" dirty="0"/>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0" name="Equation" r:id="rId1" imgW="1371600" imgH="420370" progId="Equation.3">
                  <p:embed/>
                </p:oleObj>
              </mc:Choice>
              <mc:Fallback>
                <p:oleObj name="Equation" r:id="rId1" imgW="1371600" imgH="420370" progId="Equation.3">
                  <p:embed/>
                  <p:pic>
                    <p:nvPicPr>
                      <p:cNvPr id="0" name="Object 3"/>
                      <p:cNvPicPr>
                        <a:picLocks noChangeAspect="1" noChangeArrowheads="1"/>
                      </p:cNvPicPr>
                      <p:nvPr/>
                    </p:nvPicPr>
                    <p:blipFill>
                      <a:blip r:embed="rId2"/>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endParaRPr lang="en-US" dirty="0"/>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0" name="Equation" r:id="rId1" imgW="1371600" imgH="292735" progId="Equation.3">
                  <p:embed/>
                </p:oleObj>
              </mc:Choice>
              <mc:Fallback>
                <p:oleObj name="Equation" r:id="rId1" imgW="1371600" imgH="292735" progId="Equation.3">
                  <p:embed/>
                  <p:pic>
                    <p:nvPicPr>
                      <p:cNvPr id="0" name="Object 3"/>
                      <p:cNvPicPr>
                        <a:picLocks noChangeAspect="1" noChangeArrowheads="1"/>
                      </p:cNvPicPr>
                      <p:nvPr/>
                    </p:nvPicPr>
                    <p:blipFill>
                      <a:blip r:embed="rId2"/>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3" name="Equation" r:id="rId3" imgW="1371600" imgH="420370" progId="Equation.3">
                  <p:embed/>
                </p:oleObj>
              </mc:Choice>
              <mc:Fallback>
                <p:oleObj name="Equation" r:id="rId3" imgW="1371600" imgH="420370" progId="Equation.3">
                  <p:embed/>
                  <p:pic>
                    <p:nvPicPr>
                      <p:cNvPr id="0" name="Object 3"/>
                      <p:cNvPicPr>
                        <a:picLocks noChangeAspect="1" noChangeArrowheads="1"/>
                      </p:cNvPicPr>
                      <p:nvPr/>
                    </p:nvPicPr>
                    <p:blipFill>
                      <a:blip r:embed="rId4"/>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4" name="Equation" r:id="rId5" imgW="1344295" imgH="292735" progId="Equation.3">
                  <p:embed/>
                </p:oleObj>
              </mc:Choice>
              <mc:Fallback>
                <p:oleObj name="Equation" r:id="rId5" imgW="1344295" imgH="292735" progId="Equation.3">
                  <p:embed/>
                  <p:pic>
                    <p:nvPicPr>
                      <p:cNvPr id="0" name="Object 3"/>
                      <p:cNvPicPr>
                        <a:picLocks noChangeAspect="1" noChangeArrowheads="1"/>
                      </p:cNvPicPr>
                      <p:nvPr/>
                    </p:nvPicPr>
                    <p:blipFill>
                      <a:blip r:embed="rId6"/>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MAP is “maximum a posteriori”  = most likely class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Bayes Rule</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Dropping the denominator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endParaRPr lang="en-US"/>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0" name="Equation" r:id="rId1" imgW="1645920" imgH="292735" progId="Equation.3">
                  <p:embed/>
                </p:oleObj>
              </mc:Choice>
              <mc:Fallback>
                <p:oleObj name="Equation" r:id="rId1" imgW="1645920" imgH="292735" progId="Equation.3">
                  <p:embed/>
                  <p:pic>
                    <p:nvPicPr>
                      <p:cNvPr id="0" name="Object 3"/>
                      <p:cNvPicPr>
                        <a:picLocks noChangeAspect="1" noChangeArrowheads="1"/>
                      </p:cNvPicPr>
                      <p:nvPr/>
                    </p:nvPicPr>
                    <p:blipFill>
                      <a:blip r:embed="rId2"/>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Document d represented as features x1..xn</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1288733" y="2706212"/>
          <a:ext cx="5782310" cy="897890"/>
        </p:xfrm>
        <a:graphic>
          <a:graphicData uri="http://schemas.openxmlformats.org/presentationml/2006/ole">
            <mc:AlternateContent xmlns:mc="http://schemas.openxmlformats.org/markup-compatibility/2006">
              <mc:Choice xmlns:v="urn:schemas-microsoft-com:vml" Requires="v">
                <p:oleObj spid="_x0000_s2" name="Equation" r:id="rId3" imgW="1943100" imgH="304800" progId="Equation.3">
                  <p:embed/>
                </p:oleObj>
              </mc:Choice>
              <mc:Fallback>
                <p:oleObj name="Equation" r:id="rId3" imgW="1943100" imgH="304800" progId="Equation.3">
                  <p:embed/>
                  <p:pic>
                    <p:nvPicPr>
                      <p:cNvPr id="0" name="Object 3"/>
                      <p:cNvPicPr>
                        <a:picLocks noChangeAspect="1" noChangeArrowheads="1"/>
                      </p:cNvPicPr>
                      <p:nvPr/>
                    </p:nvPicPr>
                    <p:blipFill>
                      <a:blip r:embed="rId4"/>
                      <a:srcRect/>
                      <a:stretch>
                        <a:fillRect/>
                      </a:stretch>
                    </p:blipFill>
                    <p:spPr bwMode="auto">
                      <a:xfrm>
                        <a:off x="1288733" y="2706212"/>
                        <a:ext cx="5782310" cy="897890"/>
                      </a:xfrm>
                      <a:prstGeom prst="rect">
                        <a:avLst/>
                      </a:prstGeom>
                      <a:noFill/>
                      <a:ln>
                        <a:noFill/>
                      </a:ln>
                      <a:effectLst/>
                    </p:spPr>
                  </p:pic>
                </p:oleObj>
              </mc:Fallback>
            </mc:AlternateContent>
          </a:graphicData>
        </a:graphic>
      </p:graphicFrame>
      <p:sp>
        <p:nvSpPr>
          <p:cNvPr id="7" name="Text Box 16"/>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"Likelihood"</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 name="Text Box 16"/>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"Prior"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endParaRPr lang="en-US"/>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How often does this class occur?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0"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O(|</a:t>
            </a:r>
            <a:r>
              <a:rPr kumimoji="0" lang="en-US" sz="2400" b="0" i="1"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X</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a:t>
            </a:r>
            <a:r>
              <a:rPr kumimoji="0" lang="en-US" sz="2400" b="0" i="1" u="none" strike="noStrike" kern="1200" cap="none" spc="0" normalizeH="0" baseline="3000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n</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a:t>
            </a:r>
            <a:r>
              <a:rPr kumimoji="0" lang="en-US" sz="2400" b="0"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C</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 parameters</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We can just count the relative frequencies in a corpus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Could only be estimated if a very, very large number of training examples was available.</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endParaRPr lang="en-US"/>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panose="020F0502020204030204" pitchFamily="34" charset="0"/>
                <a:sym typeface="Symbol" panose="05050102010706020507" charset="2"/>
              </a:rPr>
              <a:t>Bag of Words assumption</a:t>
            </a:r>
            <a:r>
              <a:rPr lang="en-US" sz="2800">
                <a:latin typeface="Calibri" panose="020F0502020204030204" pitchFamily="34" charset="0"/>
                <a:sym typeface="Symbol" panose="05050102010706020507" charset="2"/>
              </a:rPr>
              <a:t>: Assume position doesn’t matter</a:t>
            </a:r>
            <a:endParaRPr lang="en-US" sz="2800">
              <a:latin typeface="Calibri" panose="020F0502020204030204" pitchFamily="34" charset="0"/>
              <a:sym typeface="Symbol" panose="05050102010706020507" charset="2"/>
            </a:endParaRPr>
          </a:p>
          <a:p>
            <a:r>
              <a:rPr lang="en-US" sz="2800" b="1">
                <a:latin typeface="Calibri" panose="020F0502020204030204" pitchFamily="34" charset="0"/>
                <a:sym typeface="Symbol" panose="05050102010706020507" charset="2"/>
              </a:rPr>
              <a:t>Conditional Independence</a:t>
            </a:r>
            <a:r>
              <a:rPr lang="en-US" sz="2800">
                <a:latin typeface="Calibri" panose="020F0502020204030204" pitchFamily="34" charset="0"/>
                <a:sym typeface="Symbol" panose="05050102010706020507" charset="2"/>
              </a:rPr>
              <a:t>: Assume the feature probabilities </a:t>
            </a:r>
            <a:r>
              <a:rPr lang="en-US" sz="2800" i="1">
                <a:latin typeface="Calibri" panose="020F0502020204030204" pitchFamily="34" charset="0"/>
                <a:sym typeface="Symbol" panose="05050102010706020507" charset="2"/>
              </a:rPr>
              <a:t>P</a:t>
            </a:r>
            <a:r>
              <a:rPr lang="en-US" sz="2800">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x</a:t>
            </a:r>
            <a:r>
              <a:rPr lang="en-US" sz="2800" i="1" baseline="-25000" err="1">
                <a:latin typeface="Calibri" panose="020F0502020204030204" pitchFamily="34" charset="0"/>
                <a:sym typeface="Symbol" panose="05050102010706020507" charset="2"/>
              </a:rPr>
              <a:t>i</a:t>
            </a:r>
            <a:r>
              <a:rPr lang="en-US" sz="2800" err="1">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c</a:t>
            </a:r>
            <a:r>
              <a:rPr lang="en-US" sz="2800" i="1" baseline="-25000" err="1">
                <a:latin typeface="Calibri" panose="020F0502020204030204" pitchFamily="34" charset="0"/>
                <a:sym typeface="Symbol" panose="05050102010706020507" charset="2"/>
              </a:rPr>
              <a:t>j</a:t>
            </a:r>
            <a:r>
              <a:rPr lang="en-US" sz="2800">
                <a:latin typeface="Calibri" panose="020F0502020204030204" pitchFamily="34" charset="0"/>
                <a:sym typeface="Symbol" panose="05050102010706020507" charset="2"/>
              </a:rPr>
              <a:t>) are independent given the class </a:t>
            </a:r>
            <a:r>
              <a:rPr lang="en-US" sz="2800" i="1">
                <a:latin typeface="Calibri" panose="020F0502020204030204" pitchFamily="34" charset="0"/>
                <a:sym typeface="Symbol" panose="05050102010706020507" charset="2"/>
              </a:rPr>
              <a:t>c.</a:t>
            </a:r>
            <a:endParaRPr lang="en-US" sz="2800" i="1">
              <a:latin typeface="Times New Roman" panose="02020603050405020304" charset="0"/>
            </a:endParaRPr>
          </a:p>
        </p:txBody>
      </p:sp>
      <p:graphicFrame>
        <p:nvGraphicFramePr>
          <p:cNvPr id="10" name="Object 3"/>
          <p:cNvGraphicFramePr>
            <a:graphicFrameLocks noChangeAspect="1"/>
          </p:cNvGraphicFramePr>
          <p:nvPr/>
        </p:nvGraphicFramePr>
        <p:xfrm>
          <a:off x="2603659" y="1172368"/>
          <a:ext cx="3169920" cy="692150"/>
        </p:xfrm>
        <a:graphic>
          <a:graphicData uri="http://schemas.openxmlformats.org/presentationml/2006/ole">
            <mc:AlternateContent xmlns:mc="http://schemas.openxmlformats.org/markup-compatibility/2006">
              <mc:Choice xmlns:v="urn:schemas-microsoft-com:vml" Requires="v">
                <p:oleObj spid="_x0000_s0" name="Equation" r:id="rId1" imgW="1066800" imgH="228600" progId="Equation.3">
                  <p:embed/>
                </p:oleObj>
              </mc:Choice>
              <mc:Fallback>
                <p:oleObj name="Equation" r:id="rId1" imgW="1066800" imgH="228600" progId="Equation.3">
                  <p:embed/>
                  <p:pic>
                    <p:nvPicPr>
                      <p:cNvPr id="0" name="Object 3"/>
                      <p:cNvPicPr>
                        <a:picLocks noChangeAspect="1" noChangeArrowheads="1"/>
                      </p:cNvPicPr>
                      <p:nvPr/>
                    </p:nvPicPr>
                    <p:blipFill>
                      <a:blip r:embed="rId2"/>
                      <a:srcRect/>
                      <a:stretch>
                        <a:fillRect/>
                      </a:stretch>
                    </p:blipFill>
                    <p:spPr bwMode="auto">
                      <a:xfrm>
                        <a:off x="2603659" y="1172368"/>
                        <a:ext cx="3169920" cy="692150"/>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591185" y="4303078"/>
          <a:ext cx="7967980" cy="525145"/>
        </p:xfrm>
        <a:graphic>
          <a:graphicData uri="http://schemas.openxmlformats.org/presentationml/2006/ole">
            <mc:AlternateContent xmlns:mc="http://schemas.openxmlformats.org/markup-compatibility/2006">
              <mc:Choice xmlns:v="urn:schemas-microsoft-com:vml" Requires="v">
                <p:oleObj spid="_x0000_s2" name="Equation" r:id="rId3" imgW="3556000" imgH="228600" progId="Equation.3">
                  <p:embed/>
                </p:oleObj>
              </mc:Choice>
              <mc:Fallback>
                <p:oleObj name="Equation" r:id="rId3" imgW="3556000" imgH="228600" progId="Equation.3">
                  <p:embed/>
                  <p:pic>
                    <p:nvPicPr>
                      <p:cNvPr id="0" name="Object 2"/>
                      <p:cNvPicPr>
                        <a:picLocks noChangeAspect="1" noChangeArrowheads="1"/>
                      </p:cNvPicPr>
                      <p:nvPr/>
                    </p:nvPicPr>
                    <p:blipFill>
                      <a:blip r:embed="rId4"/>
                      <a:srcRect/>
                      <a:stretch>
                        <a:fillRect/>
                      </a:stretch>
                    </p:blipFill>
                    <p:spPr bwMode="auto">
                      <a:xfrm>
                        <a:off x="591185" y="4303078"/>
                        <a:ext cx="7967980" cy="52514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endParaRPr lang="en-US"/>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0"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2" name="Equation" r:id="rId3" imgW="1828800" imgH="365760" progId="Equation.3">
                  <p:embed/>
                </p:oleObj>
              </mc:Choice>
              <mc:Fallback>
                <p:oleObj name="Equation" r:id="rId3" imgW="1828800" imgH="365760" progId="Equation.3">
                  <p:embed/>
                  <p:pic>
                    <p:nvPicPr>
                      <p:cNvPr id="0" name="Object 2"/>
                      <p:cNvPicPr>
                        <a:picLocks noChangeAspect="1" noChangeArrowheads="1"/>
                      </p:cNvPicPr>
                      <p:nvPr/>
                    </p:nvPicPr>
                    <p:blipFill>
                      <a:blip r:embed="rId4"/>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endParaRPr lang="en-US"/>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0"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524000" y="3028950"/>
                        <a:ext cx="6045200" cy="1103313"/>
                      </a:xfrm>
                      <a:prstGeom prst="rect">
                        <a:avLst/>
                      </a:prstGeom>
                      <a:noFill/>
                      <a:ln>
                        <a:noFill/>
                      </a:ln>
                      <a:effectLst/>
                    </p:spPr>
                  </p:pic>
                </p:oleObj>
              </mc:Fallback>
            </mc:AlternateContent>
          </a:graphicData>
        </a:graphic>
      </p:graphicFrame>
      <p:sp>
        <p:nvSpPr>
          <p:cNvPr id="2"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positions </a:t>
            </a:r>
            <a:r>
              <a:rPr kumimoji="0" lang="en-US" sz="2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sym typeface="Symbol" panose="05050102010706020507"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5"/>
          <p:cNvPicPr>
            <a:picLocks noChangeAspect="1"/>
          </p:cNvPicPr>
          <p:nvPr/>
        </p:nvPicPr>
        <p:blipFill>
          <a:blip r:embed="rId1"/>
          <a:srcRect/>
          <a:stretch>
            <a:fillRect/>
          </a:stretch>
        </p:blipFill>
        <p:spPr bwMode="auto">
          <a:xfrm>
            <a:off x="609600" y="987766"/>
            <a:ext cx="8335986" cy="4155734"/>
          </a:xfrm>
          <a:prstGeom prst="rect">
            <a:avLst/>
          </a:prstGeom>
          <a:noFill/>
          <a:ln>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endParaRPr lang="en-US" dirty="0"/>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panose="020F0502020204030204" pitchFamily="34" charset="0"/>
              </a:rPr>
              <a:t>There's a problem with this:</a:t>
            </a:r>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r>
              <a:rPr lang="en-US" sz="2200">
                <a:latin typeface="Calibri" panose="020F0502020204030204" pitchFamily="34" charset="0"/>
              </a:rPr>
              <a:t>Multiplying lots of probabilities can result in floating-point underflow!</a:t>
            </a:r>
            <a:endParaRPr lang="en-US" sz="2200">
              <a:latin typeface="Calibri" panose="020F0502020204030204" pitchFamily="34" charset="0"/>
            </a:endParaRPr>
          </a:p>
          <a:p>
            <a:r>
              <a:rPr lang="en-US" sz="2200">
                <a:latin typeface="Calibri" panose="020F0502020204030204" pitchFamily="34" charset="0"/>
              </a:rPr>
              <a:t>		.0006 * .0007 * .0009 * .01 * .5 * .000008….</a:t>
            </a:r>
            <a:endParaRPr lang="en-US" sz="2200">
              <a:latin typeface="Calibri" panose="020F0502020204030204" pitchFamily="34" charset="0"/>
            </a:endParaRPr>
          </a:p>
          <a:p>
            <a:r>
              <a:rPr lang="en-US" sz="2200">
                <a:latin typeface="Calibri" panose="020F0502020204030204" pitchFamily="34" charset="0"/>
              </a:rPr>
              <a:t>Idea:   Use logs, because  log(</a:t>
            </a:r>
            <a:r>
              <a:rPr lang="en-US" sz="2200" i="1">
                <a:latin typeface="Calibri" panose="020F0502020204030204" pitchFamily="34" charset="0"/>
              </a:rPr>
              <a:t>ab</a:t>
            </a:r>
            <a:r>
              <a:rPr lang="en-US" sz="2200">
                <a:latin typeface="Calibri" panose="020F0502020204030204" pitchFamily="34" charset="0"/>
              </a:rPr>
              <a:t>) = log(</a:t>
            </a:r>
            <a:r>
              <a:rPr lang="en-US" sz="2200" i="1">
                <a:latin typeface="Calibri" panose="020F0502020204030204" pitchFamily="34" charset="0"/>
              </a:rPr>
              <a:t>a</a:t>
            </a:r>
            <a:r>
              <a:rPr lang="en-US" sz="2200">
                <a:latin typeface="Calibri" panose="020F0502020204030204" pitchFamily="34" charset="0"/>
              </a:rPr>
              <a:t>) + log(</a:t>
            </a:r>
            <a:r>
              <a:rPr lang="en-US" sz="2200" i="1">
                <a:latin typeface="Calibri" panose="020F0502020204030204" pitchFamily="34" charset="0"/>
              </a:rPr>
              <a:t>b</a:t>
            </a:r>
            <a:r>
              <a:rPr lang="en-US" sz="2200">
                <a:latin typeface="Calibri" panose="020F0502020204030204" pitchFamily="34" charset="0"/>
              </a:rPr>
              <a:t>)</a:t>
            </a:r>
            <a:endParaRPr lang="en-US" sz="2200">
              <a:latin typeface="Calibri" panose="020F0502020204030204" pitchFamily="34" charset="0"/>
            </a:endParaRPr>
          </a:p>
          <a:p>
            <a:r>
              <a:rPr lang="en-US" sz="2200">
                <a:latin typeface="Calibri" panose="020F0502020204030204" pitchFamily="34" charset="0"/>
              </a:rPr>
              <a:t>	We'll sum logs of probabilities instead of multiplying probabilities!</a:t>
            </a:r>
            <a:endParaRPr lang="en-US" sz="2000">
              <a:latin typeface="Calibri" panose="020F0502020204030204" pitchFamily="34" charset="0"/>
            </a:endParaRPr>
          </a:p>
        </p:txBody>
      </p:sp>
      <p:graphicFrame>
        <p:nvGraphicFramePr>
          <p:cNvPr id="5" name="Object 2"/>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spid="_x0000_s0"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943100" y="1809750"/>
                        <a:ext cx="5257800" cy="95960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endParaRPr lang="en-US"/>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panose="020F0502020204030204" pitchFamily="34" charset="0"/>
              </a:rPr>
              <a:t>Instead of this:</a:t>
            </a:r>
            <a:endParaRPr lang="en-US" sz="2000">
              <a:latin typeface="Calibri" panose="020F0502020204030204" pitchFamily="34" charset="0"/>
            </a:endParaRPr>
          </a:p>
          <a:p>
            <a:endParaRPr lang="en-US" sz="2000">
              <a:latin typeface="Calibri" panose="020F0502020204030204" pitchFamily="34" charset="0"/>
            </a:endParaRPr>
          </a:p>
          <a:p>
            <a:pPr marL="0" indent="0">
              <a:buNone/>
            </a:pPr>
            <a:endParaRPr lang="en-US" sz="600">
              <a:latin typeface="Calibri" panose="020F0502020204030204" pitchFamily="34" charset="0"/>
            </a:endParaRPr>
          </a:p>
          <a:p>
            <a:pPr marL="0" indent="0">
              <a:buNone/>
            </a:pPr>
            <a:r>
              <a:rPr lang="en-US" sz="2000">
                <a:latin typeface="Calibri" panose="020F0502020204030204" pitchFamily="34" charset="0"/>
              </a:rPr>
              <a:t>This:</a:t>
            </a:r>
            <a:endParaRPr lang="en-US" sz="2000">
              <a:latin typeface="Calibri" panose="020F0502020204030204" pitchFamily="34" charset="0"/>
            </a:endParaRPr>
          </a:p>
          <a:p>
            <a:pPr marL="0" indent="0">
              <a:buNone/>
            </a:pPr>
            <a:endParaRPr lang="en-US" sz="1100">
              <a:latin typeface="Calibri" panose="020F0502020204030204" pitchFamily="34" charset="0"/>
            </a:endParaRPr>
          </a:p>
          <a:p>
            <a:pPr marL="0" indent="0">
              <a:buNone/>
            </a:pPr>
            <a:r>
              <a:rPr lang="en-US" sz="2000">
                <a:latin typeface="Calibri" panose="020F0502020204030204" pitchFamily="34" charset="0"/>
              </a:rPr>
              <a:t>Notes:</a:t>
            </a:r>
            <a:endParaRPr lang="en-US" sz="700">
              <a:latin typeface="Calibri" panose="020F0502020204030204" pitchFamily="34" charset="0"/>
            </a:endParaRPr>
          </a:p>
          <a:p>
            <a:pPr marL="396875" lvl="1" indent="0">
              <a:buNone/>
            </a:pPr>
            <a:r>
              <a:rPr lang="en-US" sz="2000">
                <a:latin typeface="Calibri" panose="020F0502020204030204" pitchFamily="34" charset="0"/>
              </a:rPr>
              <a:t>1) Taking log doesn't change the ranking of classes!</a:t>
            </a:r>
            <a:endParaRPr lang="en-US" sz="2000">
              <a:latin typeface="Calibri" panose="020F0502020204030204" pitchFamily="34" charset="0"/>
            </a:endParaRPr>
          </a:p>
          <a:p>
            <a:pPr marL="396875" lvl="1" indent="0">
              <a:buNone/>
            </a:pPr>
            <a:r>
              <a:rPr lang="en-US" sz="2000">
                <a:latin typeface="Calibri" panose="020F0502020204030204" pitchFamily="34" charset="0"/>
              </a:rPr>
              <a:t>	The class with highest probability also has highest log probability!</a:t>
            </a:r>
            <a:endParaRPr lang="en-US" sz="2000">
              <a:latin typeface="Calibri" panose="020F0502020204030204" pitchFamily="34" charset="0"/>
            </a:endParaRPr>
          </a:p>
          <a:p>
            <a:pPr marL="396875" lvl="1" indent="0">
              <a:buNone/>
            </a:pPr>
            <a:r>
              <a:rPr lang="en-US" sz="2000">
                <a:latin typeface="Calibri" panose="020F0502020204030204" pitchFamily="34" charset="0"/>
              </a:rPr>
              <a:t>2) It's a linear model:</a:t>
            </a:r>
            <a:endParaRPr lang="en-US" sz="2000">
              <a:latin typeface="Calibri" panose="020F0502020204030204" pitchFamily="34" charset="0"/>
            </a:endParaRPr>
          </a:p>
          <a:p>
            <a:pPr marL="396875" lvl="1" indent="0">
              <a:buNone/>
            </a:pPr>
            <a:r>
              <a:rPr lang="en-US" sz="2000">
                <a:latin typeface="Calibri" panose="020F0502020204030204" pitchFamily="34" charset="0"/>
              </a:rPr>
              <a:t>	Just a max of a sum of weights: a </a:t>
            </a:r>
            <a:r>
              <a:rPr lang="en-US" sz="2000" b="1">
                <a:latin typeface="Calibri" panose="020F0502020204030204" pitchFamily="34" charset="0"/>
              </a:rPr>
              <a:t>linear</a:t>
            </a:r>
            <a:r>
              <a:rPr lang="en-US" sz="2000">
                <a:latin typeface="Calibri" panose="020F0502020204030204" pitchFamily="34" charset="0"/>
              </a:rPr>
              <a:t> function of the inputs</a:t>
            </a:r>
            <a:endParaRPr lang="en-US" sz="2000">
              <a:latin typeface="Calibri" panose="020F0502020204030204" pitchFamily="34" charset="0"/>
            </a:endParaRPr>
          </a:p>
          <a:p>
            <a:pPr marL="396875" lvl="1" indent="0">
              <a:buNone/>
            </a:pPr>
            <a:r>
              <a:rPr lang="en-US" sz="2000">
                <a:latin typeface="Calibri" panose="020F0502020204030204" pitchFamily="34" charset="0"/>
              </a:rPr>
              <a:t>	So naive bayes is a </a:t>
            </a:r>
            <a:r>
              <a:rPr lang="en-US" sz="2000" b="1">
                <a:latin typeface="Calibri" panose="020F0502020204030204" pitchFamily="34" charset="0"/>
              </a:rPr>
              <a:t>linear classifier</a:t>
            </a:r>
            <a:endParaRPr lang="en-US" sz="2000" b="1">
              <a:latin typeface="Calibri" panose="020F0502020204030204" pitchFamily="34" charset="0"/>
            </a:endParaRPr>
          </a:p>
        </p:txBody>
      </p:sp>
      <p:pic>
        <p:nvPicPr>
          <p:cNvPr id="6" name="Picture 5"/>
          <p:cNvPicPr>
            <a:picLocks noChangeAspect="1"/>
          </p:cNvPicPr>
          <p:nvPr/>
        </p:nvPicPr>
        <p:blipFill>
          <a:blip r:embed="rId1"/>
          <a:stretch>
            <a:fillRect/>
          </a:stretch>
        </p:blipFill>
        <p:spPr>
          <a:xfrm>
            <a:off x="2057400" y="1789669"/>
            <a:ext cx="5740399" cy="937646"/>
          </a:xfrm>
          <a:prstGeom prst="rect">
            <a:avLst/>
          </a:prstGeom>
        </p:spPr>
      </p:pic>
      <p:graphicFrame>
        <p:nvGraphicFramePr>
          <p:cNvPr id="5" name="Object 2"/>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spid="_x0000_s0" name="Equation" r:id="rId2" imgW="2139950" imgH="393065" progId="Equation.3">
                  <p:embed/>
                </p:oleObj>
              </mc:Choice>
              <mc:Fallback>
                <p:oleObj name="Equation" r:id="rId2" imgW="2139950" imgH="393065" progId="Equation.3">
                  <p:embed/>
                  <p:pic>
                    <p:nvPicPr>
                      <p:cNvPr id="0" name="Object 2"/>
                      <p:cNvPicPr>
                        <a:picLocks noChangeAspect="1" noChangeArrowheads="1"/>
                      </p:cNvPicPr>
                      <p:nvPr/>
                    </p:nvPicPr>
                    <p:blipFill>
                      <a:blip r:embed="rId3"/>
                      <a:srcRect/>
                      <a:stretch>
                        <a:fillRect/>
                      </a:stretch>
                    </p:blipFill>
                    <p:spPr bwMode="auto">
                      <a:xfrm>
                        <a:off x="2853834" y="981748"/>
                        <a:ext cx="3954492" cy="721737"/>
                      </a:xfrm>
                      <a:prstGeom prst="rect">
                        <a:avLst/>
                      </a:prstGeom>
                      <a:noFill/>
                      <a:ln>
                        <a:noFill/>
                      </a:ln>
                      <a:effectLst/>
                    </p:spPr>
                  </p:pic>
                </p:oleObj>
              </mc:Fallback>
            </mc:AlternateContent>
          </a:graphicData>
        </a:graphic>
      </p:graphicFrame>
      <p:sp>
        <p:nvSpPr>
          <p:cNvPr id="2" name="TextBox 1"/>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panose="020F0502020204030204" pitchFamily="34" charset="0"/>
                <a:ea typeface="MS PGothic" panose="020B0600070205080204" charset="-128"/>
                <a:cs typeface="MS PGothic" panose="020B0600070205080204" charset="-128"/>
              </a:rPr>
              <a:t>Learning the Multinomial Na</a:t>
            </a:r>
            <a:r>
              <a:rPr lang="fr-FR" sz="3000">
                <a:latin typeface="Calibri" panose="020F0502020204030204" pitchFamily="34" charset="0"/>
                <a:ea typeface="MS PGothic" panose="020B0600070205080204" charset="-128"/>
                <a:cs typeface="MS PGothic" panose="020B0600070205080204" charset="-128"/>
              </a:rPr>
              <a:t>i</a:t>
            </a:r>
            <a:r>
              <a:rPr lang="en-US" sz="3000" err="1">
                <a:latin typeface="Calibri" panose="020F0502020204030204" pitchFamily="34" charset="0"/>
                <a:ea typeface="MS PGothic" panose="020B0600070205080204" charset="-128"/>
                <a:cs typeface="MS PGothic" panose="020B0600070205080204" charset="-128"/>
              </a:rPr>
              <a:t>ve</a:t>
            </a:r>
            <a:r>
              <a:rPr lang="en-US" sz="3000">
                <a:latin typeface="Calibri" panose="020F0502020204030204" pitchFamily="34" charset="0"/>
                <a:ea typeface="MS PGothic" panose="020B0600070205080204" charset="-128"/>
                <a:cs typeface="MS PGothic" panose="020B0600070205080204" charset="-128"/>
              </a:rPr>
              <a:t> Bayes Model</a:t>
            </a:r>
            <a:endParaRPr lang="en-US" sz="3000">
              <a:latin typeface="Calibri" panose="020F0502020204030204" pitchFamily="34" charset="0"/>
              <a:ea typeface="MS PGothic" panose="020B0600070205080204" charset="-128"/>
              <a:cs typeface="MS PGothic" panose="020B0600070205080204" charset="-128"/>
            </a:endParaRP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panose="020F0502020204030204" pitchFamily="34" charset="0"/>
                <a:ea typeface="MS PGothic" panose="020B0600070205080204" charset="-128"/>
                <a:cs typeface="MS PGothic" panose="020B0600070205080204" charset="-128"/>
              </a:rPr>
              <a:t>First attempt: maximum likelihood estimates</a:t>
            </a:r>
            <a:endParaRPr lang="en-US" sz="3200" dirty="0">
              <a:latin typeface="Calibri" panose="020F0502020204030204" pitchFamily="34" charset="0"/>
              <a:ea typeface="MS PGothic" panose="020B0600070205080204" charset="-128"/>
              <a:cs typeface="MS PGothic" panose="020B0600070205080204" charset="-128"/>
            </a:endParaRPr>
          </a:p>
          <a:p>
            <a:pPr lvl="1" eaLnBrk="1" hangingPunct="1"/>
            <a:r>
              <a:rPr lang="en-US" sz="2800" dirty="0">
                <a:latin typeface="Calibri" panose="020F0502020204030204" pitchFamily="34" charset="0"/>
                <a:ea typeface="MS PGothic" panose="020B0600070205080204" charset="-128"/>
              </a:rPr>
              <a:t>simply use the frequencies in the data</a:t>
            </a:r>
            <a:endParaRPr lang="en-US" sz="2800" dirty="0">
              <a:latin typeface="Calibri" panose="020F0502020204030204" pitchFamily="34" charset="0"/>
              <a:ea typeface="MS PGothic" panose="020B0600070205080204" charset="-128"/>
            </a:endParaRPr>
          </a:p>
        </p:txBody>
      </p:sp>
      <p:sp>
        <p:nvSpPr>
          <p:cNvPr id="41990" name="TextBox 20"/>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0"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2" name="TextBox 1"/>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2" name="TextBox 1"/>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rotWithShape="1">
                <a:blip r:embed="rId3"/>
                <a:stretch>
                  <a:fillRect t="-32" r="-2401" b="56"/>
                </a:stretch>
              </a:blipFill>
            </p:spPr>
            <p:txBody>
              <a:bodyPr/>
              <a:lstStyle/>
              <a:p>
                <a:r>
                  <a:rPr lang="en-GB"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Parameter estimation</a:t>
            </a:r>
            <a:endParaRPr lang="en-US">
              <a:latin typeface="Calibri" panose="020F0502020204030204" pitchFamily="34" charset="0"/>
              <a:ea typeface="MS PGothic" panose="020B0600070205080204" charset="-128"/>
              <a:cs typeface="MS PGothic" panose="020B0600070205080204" charset="-128"/>
            </a:endParaRP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MS PGothic" panose="020B0600070205080204" charset="-128"/>
                <a:cs typeface="Calibri" panose="020F0502020204030204"/>
              </a:rPr>
              <a:t>Create mega-document for topic </a:t>
            </a:r>
            <a:r>
              <a:rPr lang="en-US" i="1">
                <a:ea typeface="MS PGothic" panose="020B0600070205080204" charset="-128"/>
                <a:cs typeface="Calibri" panose="020F0502020204030204"/>
              </a:rPr>
              <a:t>j</a:t>
            </a:r>
            <a:r>
              <a:rPr lang="en-US">
                <a:ea typeface="MS PGothic" panose="020B0600070205080204" charset="-128"/>
                <a:cs typeface="Calibri" panose="020F0502020204030204"/>
              </a:rPr>
              <a:t> by concatenating all docs in this topic</a:t>
            </a:r>
            <a:endParaRPr lang="en-US">
              <a:ea typeface="MS PGothic" panose="020B0600070205080204" charset="-128"/>
              <a:cs typeface="Calibri" panose="020F0502020204030204"/>
            </a:endParaRPr>
          </a:p>
          <a:p>
            <a:pPr lvl="1">
              <a:lnSpc>
                <a:spcPct val="90000"/>
              </a:lnSpc>
            </a:pPr>
            <a:r>
              <a:rPr lang="en-US" sz="2400">
                <a:ea typeface="MS PGothic" panose="020B0600070205080204" charset="-128"/>
                <a:cs typeface="Calibri" panose="020F0502020204030204"/>
              </a:rPr>
              <a:t>Use frequency of </a:t>
            </a:r>
            <a:r>
              <a:rPr lang="en-US" sz="2400" i="1">
                <a:ea typeface="MS PGothic" panose="020B0600070205080204" charset="-128"/>
                <a:cs typeface="Calibri" panose="020F0502020204030204"/>
              </a:rPr>
              <a:t>w</a:t>
            </a:r>
            <a:r>
              <a:rPr lang="en-US" sz="2400">
                <a:ea typeface="MS PGothic" panose="020B0600070205080204" charset="-128"/>
                <a:cs typeface="Calibri" panose="020F0502020204030204"/>
              </a:rPr>
              <a:t> in mega-document</a:t>
            </a:r>
            <a:endParaRPr lang="en-US" sz="24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p:txBody>
      </p:sp>
      <p:sp>
        <p:nvSpPr>
          <p:cNvPr id="58373" name="Text Box 6"/>
          <p:cNvSpPr txBox="1">
            <a:spLocks noChangeArrowheads="1"/>
          </p:cNvSpPr>
          <p:nvPr/>
        </p:nvSpPr>
        <p:spPr bwMode="auto">
          <a:xfrm>
            <a:off x="3657600" y="1733550"/>
            <a:ext cx="5257800" cy="830997"/>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fraction of times word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i</a:t>
            </a: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appears </a:t>
            </a:r>
            <a:endPar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among all words in documents of topic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4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0"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Problem with Maximum Likelihood</a:t>
            </a:r>
            <a:endParaRPr lang="en-US">
              <a:latin typeface="Calibri" panose="020F0502020204030204" pitchFamily="34" charset="0"/>
              <a:ea typeface="MS PGothic" panose="020B0600070205080204" charset="-128"/>
              <a:cs typeface="MS PGothic" panose="020B0600070205080204" charset="-128"/>
            </a:endParaRP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What if we have seen no training documents with the word </a:t>
            </a:r>
            <a:r>
              <a:rPr lang="en-US" sz="2000" b="1" i="1">
                <a:latin typeface="Calibri" panose="020F0502020204030204" pitchFamily="34" charset="0"/>
                <a:ea typeface="MS PGothic" panose="020B0600070205080204" charset="-128"/>
                <a:cs typeface="MS PGothic" panose="020B0600070205080204" charset="-128"/>
              </a:rPr>
              <a:t>fantastic</a:t>
            </a:r>
            <a:r>
              <a:rPr lang="en-US" sz="2000" b="1">
                <a:latin typeface="Calibri" panose="020F0502020204030204" pitchFamily="34" charset="0"/>
                <a:ea typeface="MS PGothic" panose="020B0600070205080204" charset="-128"/>
                <a:cs typeface="MS PGothic" panose="020B0600070205080204" charset="-128"/>
              </a:rPr>
              <a:t> </a:t>
            </a:r>
            <a:r>
              <a:rPr lang="en-US" sz="2000">
                <a:latin typeface="Calibri" panose="020F0502020204030204" pitchFamily="34" charset="0"/>
                <a:ea typeface="MS PGothic" panose="020B0600070205080204" charset="-128"/>
                <a:cs typeface="MS PGothic" panose="020B0600070205080204" charset="-128"/>
              </a:rPr>
              <a:t> and classified in the topic </a:t>
            </a:r>
            <a:r>
              <a:rPr lang="en-US" sz="2000" b="1">
                <a:latin typeface="Calibri" panose="020F0502020204030204" pitchFamily="34" charset="0"/>
                <a:ea typeface="MS PGothic" panose="020B0600070205080204" charset="-128"/>
                <a:cs typeface="MS PGothic" panose="020B0600070205080204" charset="-128"/>
              </a:rPr>
              <a:t>positive</a:t>
            </a:r>
            <a:r>
              <a:rPr lang="en-US" sz="2000">
                <a:latin typeface="Calibri" panose="020F0502020204030204" pitchFamily="34" charset="0"/>
                <a:ea typeface="MS PGothic" panose="020B0600070205080204" charset="-128"/>
                <a:cs typeface="MS PGothic" panose="020B0600070205080204" charset="-128"/>
              </a:rPr>
              <a:t> (</a:t>
            </a:r>
            <a:r>
              <a:rPr lang="en-US" sz="2000" b="1" i="1">
                <a:latin typeface="Calibri" panose="020F0502020204030204" pitchFamily="34" charset="0"/>
                <a:ea typeface="MS PGothic" panose="020B0600070205080204" charset="-128"/>
                <a:cs typeface="MS PGothic" panose="020B0600070205080204" charset="-128"/>
              </a:rPr>
              <a:t>thumbs-up)</a:t>
            </a:r>
            <a:r>
              <a:rPr lang="en-US" sz="2000">
                <a:latin typeface="Calibri" panose="020F0502020204030204" pitchFamily="34" charset="0"/>
                <a:ea typeface="MS PGothic" panose="020B0600070205080204" charset="-128"/>
                <a:cs typeface="MS PGothic" panose="020B0600070205080204" charset="-128"/>
              </a:rPr>
              <a:t>?</a:t>
            </a:r>
            <a:endParaRPr lang="en-US" sz="2000">
              <a:latin typeface="Calibri" panose="020F0502020204030204" pitchFamily="34" charset="0"/>
              <a:ea typeface="MS PGothic" panose="020B0600070205080204" charset="-128"/>
              <a:cs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cs typeface="MS PGothic" panose="020B0600070205080204" charset="-128"/>
            </a:endParaRPr>
          </a:p>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Zero probabilities cannot be conditioned away, no matter the other evidence!</a:t>
            </a:r>
            <a:endParaRPr lang="en-US" sz="2000">
              <a:latin typeface="Calibri" panose="020F0502020204030204" pitchFamily="34" charset="0"/>
              <a:ea typeface="MS PGothic" panose="020B0600070205080204" charset="-128"/>
              <a:cs typeface="MS PGothic" panose="020B0600070205080204" charset="-128"/>
            </a:endParaRP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spid="_x0000_s0" name="Equation" r:id="rId1" imgW="3684905" imgH="567055" progId="Equation.3">
                  <p:embed/>
                </p:oleObj>
              </mc:Choice>
              <mc:Fallback>
                <p:oleObj name="Equation" r:id="rId1" imgW="3684905" imgH="567055" progId="Equation.3">
                  <p:embed/>
                  <p:pic>
                    <p:nvPicPr>
                      <p:cNvPr id="0" name="Object 2"/>
                      <p:cNvPicPr>
                        <a:picLocks noChangeAspect="1" noChangeArrowheads="1"/>
                      </p:cNvPicPr>
                      <p:nvPr/>
                    </p:nvPicPr>
                    <p:blipFill>
                      <a:blip r:embed="rId2"/>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2" name="Equation" r:id="rId3" imgW="1965960" imgH="292735" progId="Equation.3">
                  <p:embed/>
                </p:oleObj>
              </mc:Choice>
              <mc:Fallback>
                <p:oleObj name="Equation" r:id="rId3" imgW="1965960" imgH="292735" progId="Equation.3">
                  <p:embed/>
                  <p:pic>
                    <p:nvPicPr>
                      <p:cNvPr id="0" name="Object 3"/>
                      <p:cNvPicPr>
                        <a:picLocks noChangeAspect="1" noChangeArrowheads="1"/>
                      </p:cNvPicPr>
                      <p:nvPr/>
                    </p:nvPicPr>
                    <p:blipFill>
                      <a:blip r:embed="rId4"/>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endParaRPr lang="en-US"/>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0" name="Equation" r:id="rId1" imgW="1901825" imgH="567055" progId="Equation.3">
                  <p:embed/>
                </p:oleObj>
              </mc:Choice>
              <mc:Fallback>
                <p:oleObj name="Equation" r:id="rId1" imgW="1901825" imgH="567055" progId="Equation.3">
                  <p:embed/>
                  <p:pic>
                    <p:nvPicPr>
                      <p:cNvPr id="0" name="Object 2"/>
                      <p:cNvPicPr>
                        <a:picLocks noChangeAspect="1" noChangeArrowheads="1"/>
                      </p:cNvPicPr>
                      <p:nvPr/>
                    </p:nvPicPr>
                    <p:blipFill>
                      <a:blip r:embed="rId2"/>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2" name="Equation" r:id="rId3" imgW="1609090" imgH="704215" progId="Equation.3">
                  <p:embed/>
                </p:oleObj>
              </mc:Choice>
              <mc:Fallback>
                <p:oleObj name="Equation" r:id="rId3" imgW="1609090" imgH="704215" progId="Equation.3">
                  <p:embed/>
                  <p:pic>
                    <p:nvPicPr>
                      <p:cNvPr id="0" name="Object 2"/>
                      <p:cNvPicPr>
                        <a:picLocks noChangeAspect="1" noChangeArrowheads="1"/>
                      </p:cNvPicPr>
                      <p:nvPr/>
                    </p:nvPicPr>
                    <p:blipFill>
                      <a:blip r:embed="rId4"/>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3" name="Equation" r:id="rId5" imgW="1728470" imgH="567055" progId="Equation.3">
                  <p:embed/>
                </p:oleObj>
              </mc:Choice>
              <mc:Fallback>
                <p:oleObj name="Equation" r:id="rId5" imgW="1728470" imgH="567055" progId="Equation.3">
                  <p:embed/>
                  <p:pic>
                    <p:nvPicPr>
                      <p:cNvPr id="0" name="Object 2"/>
                      <p:cNvPicPr>
                        <a:picLocks noChangeAspect="1" noChangeArrowheads="1"/>
                      </p:cNvPicPr>
                      <p:nvPr/>
                    </p:nvPicPr>
                    <p:blipFill>
                      <a:blip r:embed="rId6"/>
                      <a:srcRect/>
                      <a:stretch>
                        <a:fillRect/>
                      </a:stretch>
                    </p:blipFill>
                    <p:spPr bwMode="auto">
                      <a:xfrm>
                        <a:off x="1311720" y="1579109"/>
                        <a:ext cx="4084638" cy="135096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endParaRPr lang="en-US"/>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panose="020F0502020204030204"/>
                <a:cs typeface="Calibri" panose="020F0502020204030204"/>
              </a:rPr>
              <a:t>Calculate </a:t>
            </a:r>
            <a:r>
              <a:rPr lang="en-US" sz="2200" i="1">
                <a:latin typeface="Calibri" panose="020F0502020204030204"/>
                <a:cs typeface="Calibri" panose="020F0502020204030204"/>
              </a:rPr>
              <a:t>P</a:t>
            </a:r>
            <a:r>
              <a:rPr lang="en-US" sz="2200">
                <a:latin typeface="Calibri" panose="020F0502020204030204"/>
                <a:cs typeface="Calibri" panose="020F0502020204030204"/>
              </a:rPr>
              <a:t>(</a:t>
            </a:r>
            <a:r>
              <a:rPr lang="en-US" sz="2200" i="1" err="1">
                <a:latin typeface="Calibri" panose="020F0502020204030204"/>
                <a:cs typeface="Calibri" panose="020F0502020204030204"/>
              </a:rPr>
              <a:t>c</a:t>
            </a:r>
            <a:r>
              <a:rPr lang="en-US" sz="2200" i="1" baseline="-25000" err="1">
                <a:latin typeface="Calibri" panose="020F0502020204030204"/>
                <a:cs typeface="Calibri" panose="020F0502020204030204"/>
              </a:rPr>
              <a:t>j</a:t>
            </a:r>
            <a:r>
              <a:rPr lang="en-US" sz="2200">
                <a:latin typeface="Calibri" panose="020F0502020204030204"/>
                <a:cs typeface="Calibri" panose="020F0502020204030204"/>
              </a:rPr>
              <a:t>)</a:t>
            </a:r>
            <a:r>
              <a:rPr lang="en-US" sz="2200" i="1">
                <a:latin typeface="Calibri" panose="020F0502020204030204"/>
                <a:cs typeface="Calibri" panose="020F0502020204030204"/>
              </a:rPr>
              <a:t> </a:t>
            </a:r>
            <a:r>
              <a:rPr lang="en-US" sz="2200">
                <a:latin typeface="Calibri" panose="020F0502020204030204"/>
                <a:cs typeface="Calibri" panose="020F0502020204030204"/>
              </a:rPr>
              <a:t>terms</a:t>
            </a:r>
            <a:endParaRPr lang="en-US" sz="2200">
              <a:latin typeface="Calibri" panose="020F0502020204030204"/>
              <a:cs typeface="Calibri" panose="020F0502020204030204"/>
            </a:endParaRPr>
          </a:p>
          <a:p>
            <a:pPr lvl="1">
              <a:lnSpc>
                <a:spcPct val="90000"/>
              </a:lnSpc>
            </a:pPr>
            <a:r>
              <a:rPr lang="en-US" sz="2000">
                <a:latin typeface="Calibri" panose="020F0502020204030204"/>
                <a:cs typeface="Calibri" panose="020F0502020204030204"/>
              </a:rPr>
              <a:t>For each </a:t>
            </a:r>
            <a:r>
              <a:rPr lang="en-US" sz="2000" i="1" err="1">
                <a:latin typeface="Calibri" panose="020F0502020204030204"/>
                <a:cs typeface="Calibri" panose="020F0502020204030204"/>
              </a:rPr>
              <a:t>c</a:t>
            </a:r>
            <a:r>
              <a:rPr lang="en-US" sz="2000" i="1" baseline="-25000" err="1">
                <a:latin typeface="Calibri" panose="020F0502020204030204"/>
                <a:cs typeface="Calibri" panose="020F0502020204030204"/>
              </a:rPr>
              <a:t>j</a:t>
            </a:r>
            <a:r>
              <a:rPr lang="en-US" sz="2000" i="1" baseline="-25000">
                <a:latin typeface="Calibri" panose="020F0502020204030204"/>
                <a:cs typeface="Calibri" panose="020F0502020204030204"/>
              </a:rPr>
              <a:t> </a:t>
            </a:r>
            <a:r>
              <a:rPr lang="en-US" sz="2000">
                <a:latin typeface="Calibri" panose="020F0502020204030204"/>
                <a:cs typeface="Calibri" panose="020F0502020204030204"/>
              </a:rPr>
              <a:t>in </a:t>
            </a:r>
            <a:r>
              <a:rPr lang="en-US" sz="2000" i="1">
                <a:latin typeface="Calibri" panose="020F0502020204030204"/>
                <a:cs typeface="Calibri" panose="020F0502020204030204"/>
              </a:rPr>
              <a:t>C</a:t>
            </a:r>
            <a:r>
              <a:rPr lang="en-US" sz="2000">
                <a:latin typeface="Calibri" panose="020F0502020204030204"/>
                <a:cs typeface="Calibri" panose="020F0502020204030204"/>
              </a:rPr>
              <a:t> do</a:t>
            </a:r>
            <a:endParaRPr lang="en-US" sz="2000">
              <a:latin typeface="Calibri" panose="020F0502020204030204"/>
              <a:cs typeface="Calibri" panose="020F0502020204030204"/>
            </a:endParaRPr>
          </a:p>
          <a:p>
            <a:pPr marL="800100" lvl="2" indent="0">
              <a:lnSpc>
                <a:spcPct val="90000"/>
              </a:lnSpc>
              <a:buNone/>
            </a:pPr>
            <a:r>
              <a:rPr lang="en-US" i="1">
                <a:latin typeface="Calibri" panose="020F0502020204030204"/>
                <a:cs typeface="Calibri" panose="020F0502020204030204"/>
              </a:rPr>
              <a:t> </a:t>
            </a:r>
            <a:r>
              <a:rPr lang="en-US" i="1" err="1">
                <a:latin typeface="Calibri" panose="020F0502020204030204"/>
                <a:cs typeface="Calibri" panose="020F0502020204030204"/>
              </a:rPr>
              <a:t>docs</a:t>
            </a:r>
            <a:r>
              <a:rPr lang="en-US" i="1" baseline="-25000" err="1">
                <a:latin typeface="Calibri" panose="020F0502020204030204"/>
                <a:cs typeface="Calibri" panose="020F0502020204030204"/>
              </a:rPr>
              <a:t>j</a:t>
            </a:r>
            <a:r>
              <a:rPr lang="en-US" i="1">
                <a:latin typeface="Calibri" panose="020F0502020204030204"/>
                <a:cs typeface="Calibri" panose="020F0502020204030204"/>
              </a:rPr>
              <a:t> </a:t>
            </a:r>
            <a:r>
              <a:rPr lang="en-US">
                <a:latin typeface="Calibri" panose="020F0502020204030204"/>
                <a:cs typeface="Calibri" panose="020F0502020204030204"/>
                <a:sym typeface="Symbol" panose="05050102010706020507" charset="2"/>
              </a:rPr>
              <a:t></a:t>
            </a:r>
            <a:r>
              <a:rPr lang="en-US" i="1">
                <a:latin typeface="Calibri" panose="020F0502020204030204"/>
                <a:cs typeface="Calibri" panose="020F0502020204030204"/>
                <a:sym typeface="Symbol" panose="05050102010706020507" charset="2"/>
              </a:rPr>
              <a:t> </a:t>
            </a:r>
            <a:r>
              <a:rPr lang="en-US">
                <a:latin typeface="Calibri" panose="020F0502020204030204"/>
                <a:cs typeface="Calibri" panose="020F0502020204030204"/>
                <a:sym typeface="Symbol" panose="05050102010706020507" charset="2"/>
              </a:rPr>
              <a:t>all docs with  class =</a:t>
            </a:r>
            <a:r>
              <a:rPr lang="en-US" i="1" err="1">
                <a:latin typeface="Calibri" panose="020F0502020204030204"/>
                <a:cs typeface="Calibri" panose="020F0502020204030204"/>
              </a:rPr>
              <a:t>c</a:t>
            </a:r>
            <a:r>
              <a:rPr lang="en-US" i="1" baseline="-25000" err="1">
                <a:latin typeface="Calibri" panose="020F0502020204030204"/>
                <a:cs typeface="Calibri" panose="020F0502020204030204"/>
              </a:rPr>
              <a:t>j</a:t>
            </a:r>
            <a:endParaRPr lang="en-US" i="1" baseline="-25000">
              <a:latin typeface="Calibri" panose="020F0502020204030204"/>
              <a:cs typeface="Calibri" panose="020F0502020204030204"/>
            </a:endParaRPr>
          </a:p>
          <a:p>
            <a:pPr>
              <a:spcBef>
                <a:spcPts val="0"/>
              </a:spcBef>
            </a:pPr>
            <a:endParaRPr lang="en-US" sz="2200">
              <a:latin typeface="Calibri" panose="020F0502020204030204"/>
              <a:cs typeface="Calibri" panose="020F0502020204030204"/>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0" name="Equation" r:id="rId1" imgW="1974850" imgH="429895" progId="Equation.3">
                  <p:embed/>
                </p:oleObj>
              </mc:Choice>
              <mc:Fallback>
                <p:oleObj name="Equation" r:id="rId1" imgW="1974850" imgH="429895" progId="Equation.3">
                  <p:embed/>
                  <p:pic>
                    <p:nvPicPr>
                      <p:cNvPr id="0" name="Object 2"/>
                      <p:cNvPicPr>
                        <a:picLocks noChangeAspect="1" noChangeArrowheads="1"/>
                      </p:cNvPicPr>
                      <p:nvPr/>
                    </p:nvPicPr>
                    <p:blipFill>
                      <a:blip r:embed="rId2"/>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2" name="Equation" r:id="rId3" imgW="1746250" imgH="402590" progId="Equation.3">
                  <p:embed/>
                </p:oleObj>
              </mc:Choice>
              <mc:Fallback>
                <p:oleObj name="Equation" r:id="rId3" imgW="1746250" imgH="402590" progId="Equation.3">
                  <p:embed/>
                  <p:pic>
                    <p:nvPicPr>
                      <p:cNvPr id="0" name="Object 3"/>
                      <p:cNvPicPr>
                        <a:picLocks noChangeAspect="1" noChangeArrowheads="1"/>
                      </p:cNvPicPr>
                      <p:nvPr/>
                    </p:nvPicPr>
                    <p:blipFill>
                      <a:blip r:embed="rId4"/>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178935" y="2114550"/>
            <a:ext cx="4881245" cy="1524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Calculate </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P</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terms</a:t>
            </a:r>
            <a:endPar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single doc containing all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docs</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For</a:t>
            </a:r>
            <a:r>
              <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each word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Vocabulary</a:t>
            </a:r>
            <a:endPar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defRPr/>
            </a:pP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n</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 of occurrences of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sp>
        <p:nvSpPr>
          <p:cNvPr id="9" name="Rectangle 4"/>
          <p:cNvSpPr txBox="1">
            <a:spLocks noChangeArrowheads="1"/>
          </p:cNvSpPr>
          <p:nvPr/>
        </p:nvSpPr>
        <p:spPr bwMode="auto">
          <a:xfrm>
            <a:off x="152400" y="1581150"/>
            <a:ext cx="5410200" cy="381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Vocabulary</a:t>
            </a:r>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Unknown words</a:t>
            </a:r>
            <a:endParaRPr lang="en-US"/>
          </a:p>
        </p:txBody>
      </p:sp>
      <p:sp>
        <p:nvSpPr>
          <p:cNvPr id="8" name="Content Placeholder 7"/>
          <p:cNvSpPr>
            <a:spLocks noGrp="1"/>
          </p:cNvSpPr>
          <p:nvPr>
            <p:ph idx="1"/>
          </p:nvPr>
        </p:nvSpPr>
        <p:spPr>
          <a:xfrm>
            <a:off x="822960" y="1200150"/>
            <a:ext cx="8016240" cy="3823648"/>
          </a:xfrm>
        </p:spPr>
        <p:txBody>
          <a:bodyPr>
            <a:normAutofit fontScale="92500" lnSpcReduction="10000"/>
          </a:bodyPr>
          <a:lstStyle/>
          <a:p>
            <a:r>
              <a:rPr lang="en-US" dirty="0"/>
              <a:t>What about unknown words</a:t>
            </a:r>
            <a:endParaRPr lang="en-US" dirty="0"/>
          </a:p>
          <a:p>
            <a:pPr lvl="1"/>
            <a:r>
              <a:rPr lang="en-US" dirty="0"/>
              <a:t>that appear in our test data </a:t>
            </a:r>
            <a:endParaRPr lang="en-US" dirty="0"/>
          </a:p>
          <a:p>
            <a:pPr lvl="1"/>
            <a:r>
              <a:rPr lang="en-US" dirty="0"/>
              <a:t>but not in our training data or vocabulary?</a:t>
            </a:r>
            <a:endParaRPr lang="en-US" dirty="0"/>
          </a:p>
          <a:p>
            <a:r>
              <a:rPr lang="en-US" dirty="0"/>
              <a:t>We </a:t>
            </a:r>
            <a:r>
              <a:rPr lang="en-US" b="1" dirty="0"/>
              <a:t>ignore</a:t>
            </a:r>
            <a:r>
              <a:rPr lang="en-US" dirty="0"/>
              <a:t> them</a:t>
            </a:r>
            <a:endParaRPr lang="en-US" dirty="0"/>
          </a:p>
          <a:p>
            <a:pPr lvl="1"/>
            <a:r>
              <a:rPr lang="en-US" dirty="0"/>
              <a:t>Remove them from the test document!</a:t>
            </a:r>
            <a:endParaRPr lang="en-US" dirty="0"/>
          </a:p>
          <a:p>
            <a:pPr lvl="1"/>
            <a:r>
              <a:rPr lang="en-US" dirty="0"/>
              <a:t>Pretend they weren't there!</a:t>
            </a:r>
            <a:endParaRPr lang="en-US" dirty="0"/>
          </a:p>
          <a:p>
            <a:pPr lvl="1"/>
            <a:r>
              <a:rPr lang="en-US" dirty="0"/>
              <a:t>Don't include any probability for them at all!</a:t>
            </a:r>
            <a:endParaRPr lang="en-US" dirty="0"/>
          </a:p>
          <a:p>
            <a:r>
              <a:rPr lang="en-US" dirty="0"/>
              <a:t>Why don't we build an unknown word model?</a:t>
            </a:r>
            <a:endParaRPr lang="en-US" dirty="0"/>
          </a:p>
          <a:p>
            <a:pPr lvl="1"/>
            <a:r>
              <a:rPr lang="en-US" dirty="0"/>
              <a:t>It doesn't help: knowing which class has more unknown words is not generally helpful!</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endParaRPr lang="en-US" dirty="0"/>
          </a:p>
        </p:txBody>
      </p:sp>
      <p:sp>
        <p:nvSpPr>
          <p:cNvPr id="3" name="Content Placeholder 2"/>
          <p:cNvSpPr>
            <a:spLocks noGrp="1"/>
          </p:cNvSpPr>
          <p:nvPr>
            <p:ph idx="1"/>
          </p:nvPr>
        </p:nvSpPr>
        <p:spPr>
          <a:xfrm>
            <a:off x="1219199" y="1200150"/>
            <a:ext cx="7543801" cy="3429000"/>
          </a:xfrm>
        </p:spPr>
        <p:txBody>
          <a:bodyPr>
            <a:normAutofit lnSpcReduction="10000"/>
          </a:bodyPr>
          <a:lstStyle/>
          <a:p>
            <a:pPr indent="0">
              <a:lnSpc>
                <a:spcPct val="100000"/>
              </a:lnSpc>
              <a:spcAft>
                <a:spcPts val="900"/>
              </a:spcAft>
            </a:pPr>
            <a:r>
              <a:rPr lang="en-US" dirty="0"/>
              <a:t>unbelievably disappointing </a:t>
            </a:r>
            <a:endParaRPr lang="en-US" dirty="0"/>
          </a:p>
          <a:p>
            <a:pPr indent="0">
              <a:lnSpc>
                <a:spcPct val="100000"/>
              </a:lnSpc>
              <a:spcAft>
                <a:spcPts val="900"/>
              </a:spcAft>
            </a:pPr>
            <a:r>
              <a:rPr lang="en-US" dirty="0"/>
              <a:t>Full of zany characters and richly applied satire, and some great plot twists</a:t>
            </a:r>
            <a:endParaRPr lang="en-US" dirty="0"/>
          </a:p>
          <a:p>
            <a:pPr indent="0">
              <a:lnSpc>
                <a:spcPct val="100000"/>
              </a:lnSpc>
              <a:spcAft>
                <a:spcPts val="900"/>
              </a:spcAft>
            </a:pPr>
            <a:r>
              <a:rPr lang="en-US" dirty="0"/>
              <a:t>this is the greatest screwball comedy ever filmed</a:t>
            </a:r>
            <a:endParaRPr lang="en-US" dirty="0"/>
          </a:p>
          <a:p>
            <a:pPr indent="0">
              <a:lnSpc>
                <a:spcPct val="100000"/>
              </a:lnSpc>
              <a:spcAft>
                <a:spcPts val="900"/>
              </a:spcAft>
            </a:pPr>
            <a:r>
              <a:rPr lang="en-US" dirty="0"/>
              <a:t>It was pathetic. The worst part about it was the boxing scenes.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dirty="0"/>
          </a:p>
        </p:txBody>
      </p:sp>
      <p:pic>
        <p:nvPicPr>
          <p:cNvPr id="5" name="Picture 4"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3592118"/>
            <a:ext cx="558800" cy="503632"/>
          </a:xfrm>
          <a:prstGeom prst="rect">
            <a:avLst/>
          </a:prstGeom>
        </p:spPr>
      </p:pic>
      <p:pic>
        <p:nvPicPr>
          <p:cNvPr id="6" name="Picture 5"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1885951"/>
            <a:ext cx="591828" cy="533399"/>
          </a:xfrm>
          <a:prstGeom prst="rect">
            <a:avLst/>
          </a:prstGeom>
        </p:spPr>
      </p:pic>
      <p:pic>
        <p:nvPicPr>
          <p:cNvPr id="7" name="Picture 6"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1200150"/>
            <a:ext cx="558800" cy="503632"/>
          </a:xfrm>
          <a:prstGeom prst="rect">
            <a:avLst/>
          </a:prstGeom>
        </p:spPr>
      </p:pic>
      <p:pic>
        <p:nvPicPr>
          <p:cNvPr id="8" name="Picture 7"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2724151"/>
            <a:ext cx="591828" cy="533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Stop words</a:t>
            </a:r>
            <a:endParaRPr lang="en-US"/>
          </a:p>
        </p:txBody>
      </p:sp>
      <p:sp>
        <p:nvSpPr>
          <p:cNvPr id="3" name="Content Placeholder 2"/>
          <p:cNvSpPr>
            <a:spLocks noGrp="1"/>
          </p:cNvSpPr>
          <p:nvPr>
            <p:ph idx="1"/>
          </p:nvPr>
        </p:nvSpPr>
        <p:spPr>
          <a:xfrm>
            <a:off x="822960" y="1200150"/>
            <a:ext cx="7940040" cy="3733800"/>
          </a:xfrm>
        </p:spPr>
        <p:txBody>
          <a:bodyPr>
            <a:normAutofit/>
          </a:bodyPr>
          <a:lstStyle/>
          <a:p>
            <a:r>
              <a:rPr lang="en-US"/>
              <a:t>Some systems ignore stop words</a:t>
            </a:r>
            <a:endParaRPr lang="en-US"/>
          </a:p>
          <a:p>
            <a:pPr lvl="1"/>
            <a:r>
              <a:rPr lang="en-US" b="1" dirty="0"/>
              <a:t>Stop words:</a:t>
            </a:r>
            <a:r>
              <a:rPr lang="en-US" dirty="0"/>
              <a:t> very frequent words like </a:t>
            </a:r>
            <a:r>
              <a:rPr lang="en-US" i="1" dirty="0"/>
              <a:t>the </a:t>
            </a:r>
            <a:r>
              <a:rPr lang="en-US" dirty="0"/>
              <a:t>and </a:t>
            </a:r>
            <a:r>
              <a:rPr lang="en-US" i="1" dirty="0"/>
              <a:t>a</a:t>
            </a:r>
            <a:r>
              <a:rPr lang="en-US" dirty="0"/>
              <a:t>.</a:t>
            </a:r>
            <a:endParaRPr lang="en-US" dirty="0"/>
          </a:p>
          <a:p>
            <a:pPr lvl="2"/>
            <a:r>
              <a:rPr lang="en-US" dirty="0"/>
              <a:t>Sort the vocabulary by word frequency in training set</a:t>
            </a:r>
            <a:endParaRPr lang="en-US" dirty="0"/>
          </a:p>
          <a:p>
            <a:pPr lvl="2"/>
            <a:r>
              <a:rPr lang="en-US" dirty="0"/>
              <a:t>Call the top 10 or 50 words the </a:t>
            </a:r>
            <a:r>
              <a:rPr lang="en-US" b="1" dirty="0" err="1"/>
              <a:t>stopword</a:t>
            </a:r>
            <a:r>
              <a:rPr lang="en-US" b="1" dirty="0"/>
              <a:t> list</a:t>
            </a:r>
            <a:r>
              <a:rPr lang="en-US" dirty="0"/>
              <a:t>.</a:t>
            </a:r>
            <a:endParaRPr lang="en-US" dirty="0"/>
          </a:p>
          <a:p>
            <a:pPr lvl="2"/>
            <a:r>
              <a:rPr lang="en-US" dirty="0"/>
              <a:t>Remove all stop words from both training and test sets</a:t>
            </a:r>
            <a:endParaRPr lang="en-US" dirty="0"/>
          </a:p>
          <a:p>
            <a:pPr lvl="3"/>
            <a:r>
              <a:rPr lang="en-US" sz="1800" dirty="0"/>
              <a:t>As if they were never there!</a:t>
            </a:r>
            <a:endParaRPr lang="en-US" sz="1800" dirty="0"/>
          </a:p>
          <a:p>
            <a:r>
              <a:rPr lang="en-US" dirty="0"/>
              <a:t>But removing stop words doesn't usually help</a:t>
            </a:r>
            <a:endParaRPr lang="en-US" dirty="0"/>
          </a:p>
          <a:p>
            <a:pPr marL="459105"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do a worked sentiment example!</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609600" y="1186180"/>
            <a:ext cx="8362278" cy="335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endParaRPr lang="en-US" dirty="0"/>
          </a:p>
        </p:txBody>
      </p:sp>
      <p:pic>
        <p:nvPicPr>
          <p:cNvPr id="5" name="Picture 4"/>
          <p:cNvPicPr>
            <a:picLocks noChangeAspect="1"/>
          </p:cNvPicPr>
          <p:nvPr/>
        </p:nvPicPr>
        <p:blipFill>
          <a:blip r:embed="rId1"/>
          <a:stretch>
            <a:fillRect/>
          </a:stretch>
        </p:blipFill>
        <p:spPr>
          <a:xfrm>
            <a:off x="457200" y="819150"/>
            <a:ext cx="4411210" cy="1768645"/>
          </a:xfrm>
          <a:prstGeom prst="rect">
            <a:avLst/>
          </a:prstGeom>
        </p:spPr>
      </p:pic>
      <p:sp>
        <p:nvSpPr>
          <p:cNvPr id="4" name="TextBox 3"/>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1. Prior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7" name="TextBox 6"/>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3/5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2/5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8" name="TextBox 7"/>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2. Drop "with"</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cxnSp>
        <p:nvCxnSpPr>
          <p:cNvPr id="10" name="Straight Connector 9"/>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154097" y="3685541"/>
            <a:ext cx="4957061" cy="1457959"/>
          </a:xfrm>
          <a:prstGeom prst="rect">
            <a:avLst/>
          </a:prstGeom>
        </p:spPr>
      </p:pic>
      <p:pic>
        <p:nvPicPr>
          <p:cNvPr id="16" name="Picture 15"/>
          <p:cNvPicPr>
            <a:picLocks noChangeAspect="1"/>
          </p:cNvPicPr>
          <p:nvPr/>
        </p:nvPicPr>
        <p:blipFill>
          <a:blip r:embed="rId3"/>
          <a:stretch>
            <a:fillRect/>
          </a:stretch>
        </p:blipFill>
        <p:spPr>
          <a:xfrm>
            <a:off x="5345676" y="3762346"/>
            <a:ext cx="3849123" cy="1085125"/>
          </a:xfrm>
          <a:prstGeom prst="rect">
            <a:avLst/>
          </a:prstGeom>
        </p:spPr>
      </p:pic>
      <p:sp>
        <p:nvSpPr>
          <p:cNvPr id="17" name="TextBox 16"/>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3. Likelihoods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8" name="TextBox 17"/>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4. Scoring the test set:</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9" name="Rectangle 18"/>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5" name="TextBox 14"/>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rotWithShape="1">
                <a:blip r:embed="rId4"/>
                <a:stretch>
                  <a:fillRect l="-5" t="-31" b="-5948"/>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rotWithShape="1">
                <a:blip r:embed="rId5"/>
                <a:stretch>
                  <a:fillRect l="-19" t="-98" r="-2025" b="27"/>
                </a:stretch>
              </a:blipFill>
            </p:spPr>
            <p:txBody>
              <a:bodyPr/>
              <a:lstStyle/>
              <a:p>
                <a:r>
                  <a:rPr lang="en-GB"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endParaRPr lang="en-US" i="1"/>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3" name="Content Placeholder 2"/>
          <p:cNvSpPr>
            <a:spLocks noGrp="1"/>
          </p:cNvSpPr>
          <p:nvPr>
            <p:ph idx="1"/>
          </p:nvPr>
        </p:nvSpPr>
        <p:spPr/>
        <p:txBody>
          <a:bodyPr/>
          <a:lstStyle/>
          <a:p>
            <a:r>
              <a:rPr lang="en-US"/>
              <a:t>First remove all duplicate words from </a:t>
            </a:r>
            <a:r>
              <a:rPr lang="en-US" i="1"/>
              <a:t>d</a:t>
            </a:r>
            <a:endParaRPr lang="en-US" i="1"/>
          </a:p>
          <a:p>
            <a:r>
              <a:rPr lang="en-US"/>
              <a:t>Then compute NB using the same equation: </a:t>
            </a:r>
            <a:endParaRPr lang="en-US"/>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spid="_x0000_s0" name="Equation" r:id="rId1" imgW="2167255" imgH="393065" progId="Equation.3">
                  <p:embed/>
                </p:oleObj>
              </mc:Choice>
              <mc:Fallback>
                <p:oleObj name="Equation" r:id="rId1" imgW="2167255" imgH="393065" progId="Equation.3">
                  <p:embed/>
                  <p:pic>
                    <p:nvPicPr>
                      <p:cNvPr id="0" name="Object 2"/>
                      <p:cNvPicPr>
                        <a:picLocks noChangeAspect="1" noChangeArrowheads="1"/>
                      </p:cNvPicPr>
                      <p:nvPr/>
                    </p:nvPicPr>
                    <p:blipFill>
                      <a:blip r:embed="rId2"/>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multinominal naive Bayes</a:t>
            </a:r>
            <a:endParaRPr lang="en-US"/>
          </a:p>
        </p:txBody>
      </p:sp>
      <p:pic>
        <p:nvPicPr>
          <p:cNvPr id="5" name="Content Placeholder 4"/>
          <p:cNvPicPr>
            <a:picLocks noGrp="1" noChangeAspect="1"/>
          </p:cNvPicPr>
          <p:nvPr>
            <p:ph idx="1"/>
          </p:nvPr>
        </p:nvPicPr>
        <p:blipFill>
          <a:blip r:embed="rId1"/>
          <a:stretch>
            <a:fillRect/>
          </a:stretch>
        </p:blipFill>
        <p:spPr>
          <a:xfrm>
            <a:off x="1257300" y="1009191"/>
            <a:ext cx="6629400" cy="4036197"/>
          </a:xfrm>
        </p:spPr>
      </p:pic>
      <p:sp>
        <p:nvSpPr>
          <p:cNvPr id="6" name="Rectangle 5"/>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p:cNvSpPr/>
          <p:nvPr/>
        </p:nvSpPr>
        <p:spPr>
          <a:xfrm>
            <a:off x="5339080" y="971550"/>
            <a:ext cx="2661920" cy="40361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multinominal naive Bayes</a:t>
            </a:r>
            <a:endParaRPr lang="en-US"/>
          </a:p>
        </p:txBody>
      </p:sp>
      <p:pic>
        <p:nvPicPr>
          <p:cNvPr id="5" name="Content Placeholder 4"/>
          <p:cNvPicPr>
            <a:picLocks noGrp="1" noChangeAspect="1"/>
          </p:cNvPicPr>
          <p:nvPr>
            <p:ph idx="1"/>
          </p:nvPr>
        </p:nvPicPr>
        <p:blipFill>
          <a:blip r:embed="rId1"/>
          <a:stretch>
            <a:fillRect/>
          </a:stretch>
        </p:blipFill>
        <p:spPr>
          <a:xfrm>
            <a:off x="1257300" y="1009191"/>
            <a:ext cx="6629400" cy="4036197"/>
          </a:xfrm>
        </p:spPr>
      </p:pic>
      <p:sp>
        <p:nvSpPr>
          <p:cNvPr id="6" name="Rectangle 5"/>
          <p:cNvSpPr/>
          <p:nvPr/>
        </p:nvSpPr>
        <p:spPr>
          <a:xfrm>
            <a:off x="1143000" y="3105150"/>
            <a:ext cx="4191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multinominal naive Bayes</a:t>
            </a:r>
            <a:endParaRPr lang="en-US"/>
          </a:p>
        </p:txBody>
      </p:sp>
      <p:pic>
        <p:nvPicPr>
          <p:cNvPr id="5" name="Content Placeholder 4"/>
          <p:cNvPicPr>
            <a:picLocks noGrp="1" noChangeAspect="1"/>
          </p:cNvPicPr>
          <p:nvPr>
            <p:ph idx="1"/>
          </p:nvPr>
        </p:nvPicPr>
        <p:blipFill>
          <a:blip r:embed="rId1"/>
          <a:stretch>
            <a:fillRect/>
          </a:stretch>
        </p:blipFill>
        <p:spPr>
          <a:xfrm>
            <a:off x="1257300" y="1009191"/>
            <a:ext cx="6629400" cy="4036197"/>
          </a:xfrm>
        </p:spPr>
      </p:pic>
      <p:sp>
        <p:nvSpPr>
          <p:cNvPr id="8" name="Rectangle 7"/>
          <p:cNvSpPr/>
          <p:nvPr/>
        </p:nvSpPr>
        <p:spPr>
          <a:xfrm>
            <a:off x="7086600" y="911860"/>
            <a:ext cx="2661920" cy="4231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Binary multinominal naive Bayes</a:t>
            </a:r>
            <a:endParaRPr lang="en-US"/>
          </a:p>
        </p:txBody>
      </p:sp>
      <p:pic>
        <p:nvPicPr>
          <p:cNvPr id="5" name="Content Placeholder 4"/>
          <p:cNvPicPr>
            <a:picLocks noGrp="1" noChangeAspect="1"/>
          </p:cNvPicPr>
          <p:nvPr>
            <p:ph idx="1"/>
          </p:nvPr>
        </p:nvPicPr>
        <p:blipFill>
          <a:blip r:embed="rId1"/>
          <a:stretch>
            <a:fillRect/>
          </a:stretch>
        </p:blipFill>
        <p:spPr>
          <a:xfrm>
            <a:off x="1257300" y="1009191"/>
            <a:ext cx="6629400" cy="4036197"/>
          </a:xfrm>
        </p:spPr>
      </p:pic>
      <p:sp>
        <p:nvSpPr>
          <p:cNvPr id="9" name="TextBox 8"/>
          <p:cNvSpPr txBox="1"/>
          <p:nvPr/>
        </p:nvSpPr>
        <p:spPr>
          <a:xfrm>
            <a:off x="533400" y="4762440"/>
            <a:ext cx="5114349"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rPr>
              <a:t>Counts can still be 2! Binarization is within-doc!</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p:cNvSpPr/>
          <p:nvPr/>
        </p:nvSpPr>
        <p:spPr>
          <a:xfrm>
            <a:off x="3127249" y="2668639"/>
            <a:ext cx="1136903" cy="893711"/>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is the subject of this article?</a:t>
            </a:r>
            <a:endParaRPr lang="en-US" dirty="0"/>
          </a:p>
        </p:txBody>
      </p:sp>
      <p:sp>
        <p:nvSpPr>
          <p:cNvPr id="3" name="Content Placeholder 2"/>
          <p:cNvSpPr>
            <a:spLocks noGrp="1"/>
          </p:cNvSpPr>
          <p:nvPr>
            <p:ph idx="1"/>
          </p:nvPr>
        </p:nvSpPr>
        <p:spPr>
          <a:xfrm>
            <a:off x="4572000" y="1506855"/>
            <a:ext cx="3977640" cy="3429000"/>
          </a:xfrm>
        </p:spPr>
        <p:txBody>
          <a:bodyPr>
            <a:normAutofit lnSpcReduction="10000"/>
          </a:bodyPr>
          <a:lstStyle/>
          <a:p>
            <a:r>
              <a:rPr lang="en-US" dirty="0" err="1"/>
              <a:t>Antogonists</a:t>
            </a:r>
            <a:r>
              <a:rPr lang="en-US" dirty="0"/>
              <a:t> and Inhibitors</a:t>
            </a:r>
            <a:endParaRPr lang="en-US" dirty="0"/>
          </a:p>
          <a:p>
            <a:r>
              <a:rPr lang="en-US" dirty="0"/>
              <a:t>Blood Supply</a:t>
            </a:r>
            <a:endParaRPr lang="en-US" dirty="0"/>
          </a:p>
          <a:p>
            <a:r>
              <a:rPr lang="en-US" dirty="0"/>
              <a:t>Chemistry</a:t>
            </a:r>
            <a:endParaRPr lang="en-US" dirty="0"/>
          </a:p>
          <a:p>
            <a:r>
              <a:rPr lang="en-US" dirty="0"/>
              <a:t>Drug Therapy</a:t>
            </a:r>
            <a:endParaRPr lang="en-US" dirty="0"/>
          </a:p>
          <a:p>
            <a:r>
              <a:rPr lang="en-US" dirty="0"/>
              <a:t>Embryology</a:t>
            </a:r>
            <a:endParaRPr lang="en-US" dirty="0"/>
          </a:p>
          <a:p>
            <a:r>
              <a:rPr lang="en-US" dirty="0"/>
              <a:t>Epidemiology</a:t>
            </a:r>
            <a:endParaRPr lang="en-US" dirty="0"/>
          </a:p>
          <a:p>
            <a:r>
              <a:rPr lang="en-US" dirty="0"/>
              <a: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6" name="TextBox 5"/>
          <p:cNvSpPr txBox="1"/>
          <p:nvPr/>
        </p:nvSpPr>
        <p:spPr>
          <a:xfrm>
            <a:off x="3988321" y="80010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endParaRPr lang="en-US" sz="2800" b="1" dirty="0">
              <a:latin typeface="+mn-lt"/>
            </a:endParaRPr>
          </a:p>
        </p:txBody>
      </p:sp>
      <p:sp>
        <p:nvSpPr>
          <p:cNvPr id="7" name="TextBox 6"/>
          <p:cNvSpPr txBox="1"/>
          <p:nvPr/>
        </p:nvSpPr>
        <p:spPr>
          <a:xfrm>
            <a:off x="3454838" y="2792328"/>
            <a:ext cx="533400" cy="646331"/>
          </a:xfrm>
          <a:prstGeom prst="rect">
            <a:avLst/>
          </a:prstGeom>
          <a:noFill/>
        </p:spPr>
        <p:txBody>
          <a:bodyPr wrap="square" rtlCol="0">
            <a:spAutoFit/>
          </a:bodyPr>
          <a:lstStyle/>
          <a:p>
            <a:r>
              <a:rPr lang="en-US" sz="3600" dirty="0">
                <a:latin typeface="+mn-lt"/>
              </a:rPr>
              <a:t>?</a:t>
            </a:r>
            <a:endParaRPr lang="en-US" sz="3600" dirty="0">
              <a:latin typeface="+mn-lt"/>
            </a:endParaRP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anose="020B0602030504020204" charset="0"/>
              </a:rPr>
              <a:t>MEDLINE Article</a:t>
            </a:r>
            <a:endParaRPr lang="en-US" sz="1800" dirty="0">
              <a:latin typeface="Lucida Sans" panose="020B0602030504020204" charset="0"/>
            </a:endParaRPr>
          </a:p>
          <a:p>
            <a:endParaRPr lang="en-US" sz="1800" dirty="0">
              <a:latin typeface="+mn-lt"/>
            </a:endParaRPr>
          </a:p>
        </p:txBody>
      </p:sp>
      <p:pic>
        <p:nvPicPr>
          <p:cNvPr id="10" name="Picture 9" descr="medline.tif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092440" cy="680397"/>
          </a:xfrm>
        </p:spPr>
        <p:txBody>
          <a:bodyPr>
            <a:normAutofit fontScale="90000"/>
          </a:bodyPr>
          <a:lstStyle/>
          <a:p>
            <a:r>
              <a:rPr lang="en-US"/>
              <a:t>Sentiment Classification: Dealing with Negation</a:t>
            </a:r>
            <a:endParaRPr lang="en-US"/>
          </a:p>
        </p:txBody>
      </p:sp>
      <p:sp>
        <p:nvSpPr>
          <p:cNvPr id="3" name="Content Placeholder 2"/>
          <p:cNvSpPr>
            <a:spLocks noGrp="1"/>
          </p:cNvSpPr>
          <p:nvPr>
            <p:ph idx="1"/>
          </p:nvPr>
        </p:nvSpPr>
        <p:spPr>
          <a:xfrm>
            <a:off x="822960" y="971550"/>
            <a:ext cx="7543801" cy="533400"/>
          </a:xfrm>
        </p:spPr>
        <p:txBody>
          <a:bodyPr/>
          <a:lstStyle/>
          <a:p>
            <a:r>
              <a:rPr lang="en-US" dirty="0"/>
              <a:t>I really like this movie</a:t>
            </a:r>
            <a:endParaRPr lang="en-US" dirty="0"/>
          </a:p>
        </p:txBody>
      </p:sp>
      <p:sp>
        <p:nvSpPr>
          <p:cNvPr id="4" name="Content Placeholder 2"/>
          <p:cNvSpPr txBox="1"/>
          <p:nvPr/>
        </p:nvSpPr>
        <p:spPr>
          <a:xfrm>
            <a:off x="752474" y="1428750"/>
            <a:ext cx="7543801" cy="533400"/>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5" name="Content Placeholder 2"/>
          <p:cNvSpPr txBox="1"/>
          <p:nvPr/>
        </p:nvSpPr>
        <p:spPr>
          <a:xfrm>
            <a:off x="822960" y="1657350"/>
            <a:ext cx="8285480" cy="2479039"/>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endParaRPr lang="en-US"/>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1"/>
              </a:rPr>
              <a:t>https://mpqa.cs.pitt.edu/lexicons/subj_lexicon/</a:t>
            </a:r>
            <a:endParaRPr lang="en-US" dirty="0"/>
          </a:p>
          <a:p>
            <a:r>
              <a:rPr lang="en-US" dirty="0"/>
              <a:t>6885 words from 8221 lemmas, annotated for intensity (strong/weak)</a:t>
            </a:r>
            <a:endParaRPr lang="en-US" dirty="0"/>
          </a:p>
          <a:p>
            <a:pPr lvl="1"/>
            <a:r>
              <a:rPr lang="en-US" dirty="0"/>
              <a:t>2718 positive</a:t>
            </a:r>
            <a:endParaRPr lang="en-US" dirty="0"/>
          </a:p>
          <a:p>
            <a:pPr lvl="1"/>
            <a:r>
              <a:rPr lang="en-US" dirty="0"/>
              <a:t>4912 negative</a:t>
            </a:r>
            <a:endParaRPr lang="en-US" dirty="0"/>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Theresa</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Wilson,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Janyce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Paul Hoffmann (2005).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Recognizing</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Contextual</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Polarity</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in </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Phrase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-Level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Sentiment</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Analysis. Proc. of HLT-EMNLP-2005.</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Riloff</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a:t>
            </a: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(2003). Learning extraction patterns for subjective expressions. EMNLP-2003.</a:t>
            </a:r>
            <a:endPar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endParaRPr lang="en-US" dirty="0"/>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panose="020F0502020204030204" pitchFamily="34" charset="0"/>
              </a:rPr>
              <a:t>Very Fast, low storage requirements</a:t>
            </a:r>
            <a:endParaRPr lang="en-US" dirty="0">
              <a:latin typeface="Calibri" panose="020F0502020204030204" pitchFamily="34" charset="0"/>
            </a:endParaRPr>
          </a:p>
          <a:p>
            <a:pPr marL="228600" indent="-228600"/>
            <a:r>
              <a:rPr lang="en-US" dirty="0">
                <a:latin typeface="Calibri" panose="020F0502020204030204" pitchFamily="34" charset="0"/>
              </a:rPr>
              <a:t>Work well with very small amounts of training data</a:t>
            </a:r>
            <a:endParaRPr lang="en-US" dirty="0">
              <a:latin typeface="Calibri" panose="020F0502020204030204" pitchFamily="34" charset="0"/>
            </a:endParaRPr>
          </a:p>
          <a:p>
            <a:pPr marL="228600" indent="-228600"/>
            <a:r>
              <a:rPr lang="en-US" dirty="0">
                <a:latin typeface="Calibri" panose="020F0502020204030204" pitchFamily="34" charset="0"/>
              </a:rPr>
              <a:t>Robust to Irrelevant Features</a:t>
            </a:r>
            <a:endParaRPr lang="en-US" dirty="0">
              <a:latin typeface="Calibri" panose="020F0502020204030204" pitchFamily="34" charset="0"/>
            </a:endParaRPr>
          </a:p>
          <a:p>
            <a:pPr marL="571500" lvl="1" indent="-165100">
              <a:lnSpc>
                <a:spcPct val="90000"/>
              </a:lnSpc>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Irrelevant Features cancel each other without affecting results</a:t>
            </a:r>
            <a:endParaRPr lang="en-US" sz="1800" dirty="0">
              <a:latin typeface="Calibri" panose="020F0502020204030204" pitchFamily="34" charset="0"/>
            </a:endParaRPr>
          </a:p>
          <a:p>
            <a:pPr marL="228600" indent="-228600"/>
            <a:r>
              <a:rPr lang="en-US" dirty="0">
                <a:latin typeface="Calibri" panose="020F0502020204030204" pitchFamily="34" charset="0"/>
              </a:rPr>
              <a:t>Very good in domains with many equally important features</a:t>
            </a:r>
            <a:endParaRPr lang="en-US" dirty="0">
              <a:latin typeface="Calibri" panose="020F0502020204030204" pitchFamily="34" charset="0"/>
            </a:endParaRPr>
          </a:p>
          <a:p>
            <a:pPr marL="571500" lvl="1" indent="-165100">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Decision Trees suffer from </a:t>
            </a:r>
            <a:r>
              <a:rPr lang="en-US" sz="1800" i="1" dirty="0">
                <a:latin typeface="Calibri" panose="020F0502020204030204" pitchFamily="34" charset="0"/>
              </a:rPr>
              <a:t>fragmentation</a:t>
            </a:r>
            <a:r>
              <a:rPr lang="en-US" sz="1800" dirty="0">
                <a:latin typeface="Calibri" panose="020F0502020204030204" pitchFamily="34" charset="0"/>
              </a:rPr>
              <a:t> in such cases – especially if little data</a:t>
            </a:r>
            <a:endParaRPr lang="en-US" sz="1800" dirty="0">
              <a:latin typeface="Calibri" panose="020F0502020204030204" pitchFamily="34" charset="0"/>
            </a:endParaRPr>
          </a:p>
          <a:p>
            <a:pPr marL="228600" indent="-228600"/>
            <a:r>
              <a:rPr lang="en-US" dirty="0">
                <a:latin typeface="Calibri" panose="020F0502020204030204" pitchFamily="34" charset="0"/>
              </a:rPr>
              <a:t>Optimal if the independence assumptions hold: </a:t>
            </a:r>
            <a:r>
              <a:rPr lang="en-US" sz="2000" dirty="0">
                <a:latin typeface="Calibri" panose="020F0502020204030204" pitchFamily="34" charset="0"/>
              </a:rPr>
              <a:t>If assumed independence is correct, then it is the Bayes Optimal Classifier for problem</a:t>
            </a:r>
            <a:endParaRPr lang="en-US" dirty="0">
              <a:latin typeface="Calibri" panose="020F0502020204030204" pitchFamily="34" charset="0"/>
            </a:endParaRPr>
          </a:p>
          <a:p>
            <a:pPr marL="228600" indent="-228600"/>
            <a:r>
              <a:rPr lang="en-US" dirty="0">
                <a:latin typeface="Calibri" panose="020F0502020204030204" pitchFamily="34" charset="0"/>
              </a:rPr>
              <a:t>A good dependable baseline for text classification</a:t>
            </a:r>
            <a:endParaRPr lang="en-US" dirty="0">
              <a:latin typeface="Calibri" panose="020F0502020204030204" pitchFamily="34" charset="0"/>
            </a:endParaRPr>
          </a:p>
          <a:p>
            <a:pPr marL="571500" lvl="1"/>
            <a:r>
              <a:rPr lang="en-US" sz="2400" b="1" dirty="0">
                <a:solidFill>
                  <a:srgbClr val="FF0000"/>
                </a:solidFill>
                <a:latin typeface="Calibri" panose="020F0502020204030204" pitchFamily="34" charset="0"/>
              </a:rPr>
              <a:t>But we will see other classifiers that give better accuracy</a:t>
            </a:r>
            <a:endParaRPr lang="en-US" sz="2400" b="1" dirty="0">
              <a:solidFill>
                <a:srgbClr val="FF0000"/>
              </a:solidFill>
              <a:latin typeface="Calibri" panose="020F0502020204030204" pitchFamily="34" charset="0"/>
            </a:endParaRPr>
          </a:p>
          <a:p>
            <a:pPr marL="228600" indent="-228600"/>
            <a:endParaRPr lang="en-US" dirty="0">
              <a:latin typeface="Calibri" panose="020F0502020204030204" pitchFamily="34" charset="0"/>
            </a:endParaRPr>
          </a:p>
        </p:txBody>
      </p:sp>
      <p:sp>
        <p:nvSpPr>
          <p:cNvPr id="2" name="TextBox 1"/>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rPr>
              <a:t>Slide from Chris Manning</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endParaRPr lang="en-US" sz="28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endParaRPr lang="en-US" dirty="0"/>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endParaRPr lang="en-US" sz="2800" dirty="0"/>
          </a:p>
          <a:p>
            <a:pPr lvl="1"/>
            <a:r>
              <a:rPr lang="en-US" sz="2400" dirty="0"/>
              <a:t>URL, email address, dictionaries, network features</a:t>
            </a:r>
            <a:endParaRPr lang="en-US" sz="2400" dirty="0"/>
          </a:p>
          <a:p>
            <a:r>
              <a:rPr lang="en-US" sz="2800" dirty="0"/>
              <a:t>But if, as in the previous slides</a:t>
            </a:r>
            <a:endParaRPr lang="en-US" sz="2800" dirty="0"/>
          </a:p>
          <a:p>
            <a:pPr lvl="1"/>
            <a:r>
              <a:rPr lang="en-US" sz="2400" dirty="0"/>
              <a:t>We use </a:t>
            </a:r>
            <a:r>
              <a:rPr lang="en-US" sz="2400" b="1" dirty="0"/>
              <a:t>only</a:t>
            </a:r>
            <a:r>
              <a:rPr lang="en-US" sz="2400" dirty="0"/>
              <a:t> word features </a:t>
            </a:r>
            <a:endParaRPr lang="en-US" sz="2400" dirty="0"/>
          </a:p>
          <a:p>
            <a:pPr lvl="1"/>
            <a:r>
              <a:rPr lang="en-US" sz="2400" dirty="0"/>
              <a:t>we use </a:t>
            </a:r>
            <a:r>
              <a:rPr lang="en-US" sz="2400" b="1" dirty="0"/>
              <a:t>all</a:t>
            </a:r>
            <a:r>
              <a:rPr lang="en-US" sz="2400" dirty="0"/>
              <a:t> of the words in the text (not a subset)</a:t>
            </a:r>
            <a:endParaRPr lang="en-US" sz="2400" dirty="0"/>
          </a:p>
          <a:p>
            <a:r>
              <a:rPr lang="en-US" sz="2800" dirty="0"/>
              <a:t>Then </a:t>
            </a:r>
            <a:endParaRPr lang="en-US" sz="2800" dirty="0"/>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Each class = a unigram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6082" name="Rectangle 3"/>
          <p:cNvSpPr>
            <a:spLocks noGrp="1" noChangeArrowheads="1"/>
          </p:cNvSpPr>
          <p:nvPr>
            <p:ph type="body" idx="1"/>
          </p:nvPr>
        </p:nvSpPr>
        <p:spPr>
          <a:xfrm>
            <a:off x="685800" y="1314450"/>
            <a:ext cx="7772400" cy="1028700"/>
          </a:xfrm>
        </p:spPr>
        <p:txBody>
          <a:bodyPr/>
          <a:lstStyle/>
          <a:p>
            <a:pPr eaLnBrk="1" hangingPunct="1"/>
            <a:r>
              <a:rPr lang="en-US" dirty="0">
                <a:latin typeface="Calibri" panose="020F0502020204030204"/>
                <a:ea typeface="MS PGothic" panose="020B0600070205080204" charset="-128"/>
                <a:cs typeface="Calibri" panose="020F0502020204030204"/>
              </a:rPr>
              <a:t>Assigning each word: P(word | c)</a:t>
            </a:r>
            <a:endParaRPr lang="en-US" dirty="0">
              <a:latin typeface="Calibri" panose="020F0502020204030204"/>
              <a:ea typeface="MS PGothic" panose="020B0600070205080204" charset="-128"/>
              <a:cs typeface="Calibri" panose="020F0502020204030204"/>
            </a:endParaRPr>
          </a:p>
          <a:p>
            <a:pPr eaLnBrk="1" hangingPunct="1"/>
            <a:r>
              <a:rPr lang="en-US" dirty="0">
                <a:latin typeface="Calibri" panose="020F0502020204030204"/>
                <a:ea typeface="MS PGothic" panose="020B0600070205080204" charset="-128"/>
                <a:cs typeface="Calibri" panose="020F0502020204030204"/>
              </a:rPr>
              <a:t>Assigning each sentence: P(</a:t>
            </a:r>
            <a:r>
              <a:rPr lang="en-US" dirty="0" err="1">
                <a:latin typeface="Calibri" panose="020F0502020204030204"/>
                <a:ea typeface="MS PGothic" panose="020B0600070205080204" charset="-128"/>
                <a:cs typeface="Calibri" panose="020F0502020204030204"/>
              </a:rPr>
              <a:t>s|c</a:t>
            </a:r>
            <a:r>
              <a:rPr lang="en-US" dirty="0">
                <a:latin typeface="Calibri" panose="020F0502020204030204"/>
                <a:ea typeface="MS PGothic" panose="020B0600070205080204" charset="-128"/>
                <a:cs typeface="Calibri" panose="020F0502020204030204"/>
              </a:rPr>
              <a:t>)=</a:t>
            </a:r>
            <a:r>
              <a:rPr lang="en-US" dirty="0" err="1">
                <a:latin typeface="Symbol" panose="05050102010706020507" charset="2"/>
                <a:ea typeface="MS PGothic" panose="020B0600070205080204" charset="-128"/>
                <a:cs typeface="Symbol" panose="05050102010706020507" charset="2"/>
              </a:rPr>
              <a:t>Π</a:t>
            </a:r>
            <a:r>
              <a:rPr lang="en-US" dirty="0">
                <a:latin typeface="Calibri" panose="020F0502020204030204"/>
                <a:ea typeface="MS PGothic" panose="020B0600070205080204" charset="-128"/>
                <a:cs typeface="Calibri" panose="020F0502020204030204"/>
              </a:rPr>
              <a:t> P(</a:t>
            </a:r>
            <a:r>
              <a:rPr lang="en-US" dirty="0" err="1">
                <a:latin typeface="Calibri" panose="020F0502020204030204"/>
                <a:ea typeface="MS PGothic" panose="020B0600070205080204" charset="-128"/>
                <a:cs typeface="Calibri" panose="020F0502020204030204"/>
              </a:rPr>
              <a:t>word|c</a:t>
            </a:r>
            <a:r>
              <a:rPr lang="en-US" dirty="0">
                <a:latin typeface="Calibri" panose="020F0502020204030204"/>
                <a:ea typeface="MS PGothic" panose="020B0600070205080204" charset="-128"/>
                <a:cs typeface="Calibri" panose="020F0502020204030204"/>
              </a:rPr>
              <a:t>)</a:t>
            </a:r>
            <a:endParaRPr lang="en-US" dirty="0">
              <a:latin typeface="Calibri" panose="020F0502020204030204"/>
              <a:ea typeface="MS PGothic" panose="020B0600070205080204" charset="-128"/>
              <a:cs typeface="Calibri" panose="020F0502020204030204"/>
            </a:endParaRPr>
          </a:p>
        </p:txBody>
      </p:sp>
      <p:sp>
        <p:nvSpPr>
          <p:cNvPr id="46083" name="Text Box 4"/>
          <p:cNvSpPr txBox="1">
            <a:spLocks noChangeArrowheads="1"/>
          </p:cNvSpPr>
          <p:nvPr/>
        </p:nvSpPr>
        <p:spPr bwMode="auto">
          <a:xfrm>
            <a:off x="457200" y="2628901"/>
            <a:ext cx="2438400" cy="2708434"/>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0.1	I</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love</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0.01	this</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0.05	fun</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film</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a:t>
            </a:r>
            <a:endParaRPr lang="en-US" sz="2000" dirty="0">
              <a:latin typeface="Calibri" panose="020F0502020204030204"/>
              <a:cs typeface="Calibri" panose="020F0502020204030204"/>
            </a:endParaRPr>
          </a:p>
        </p:txBody>
      </p:sp>
      <p:sp>
        <p:nvSpPr>
          <p:cNvPr id="753669" name="Text Box 5"/>
          <p:cNvSpPr txBox="1">
            <a:spLocks noChangeArrowheads="1"/>
          </p:cNvSpPr>
          <p:nvPr/>
        </p:nvSpPr>
        <p:spPr bwMode="auto">
          <a:xfrm>
            <a:off x="3505200" y="27432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I</a:t>
            </a:r>
            <a:endParaRPr lang="en-US" dirty="0">
              <a:latin typeface="Calibri" panose="020F0502020204030204"/>
              <a:cs typeface="Calibri" panose="020F0502020204030204"/>
            </a:endParaRPr>
          </a:p>
        </p:txBody>
      </p:sp>
      <p:sp>
        <p:nvSpPr>
          <p:cNvPr id="753670" name="Text Box 6"/>
          <p:cNvSpPr txBox="1">
            <a:spLocks noChangeArrowheads="1"/>
          </p:cNvSpPr>
          <p:nvPr/>
        </p:nvSpPr>
        <p:spPr bwMode="auto">
          <a:xfrm>
            <a:off x="4419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love</a:t>
            </a:r>
            <a:endParaRPr lang="en-US" dirty="0">
              <a:latin typeface="Calibri" panose="020F0502020204030204"/>
              <a:cs typeface="Calibri" panose="020F0502020204030204"/>
            </a:endParaRPr>
          </a:p>
        </p:txBody>
      </p:sp>
      <p:sp>
        <p:nvSpPr>
          <p:cNvPr id="753671" name="Text Box 7"/>
          <p:cNvSpPr txBox="1">
            <a:spLocks noChangeArrowheads="1"/>
          </p:cNvSpPr>
          <p:nvPr/>
        </p:nvSpPr>
        <p:spPr bwMode="auto">
          <a:xfrm>
            <a:off x="52578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this</a:t>
            </a:r>
            <a:endParaRPr lang="en-US" dirty="0">
              <a:latin typeface="Calibri" panose="020F0502020204030204"/>
              <a:cs typeface="Calibri" panose="020F0502020204030204"/>
            </a:endParaRPr>
          </a:p>
        </p:txBody>
      </p:sp>
      <p:sp>
        <p:nvSpPr>
          <p:cNvPr id="753672" name="Text Box 8"/>
          <p:cNvSpPr txBox="1">
            <a:spLocks noChangeArrowheads="1"/>
          </p:cNvSpPr>
          <p:nvPr/>
        </p:nvSpPr>
        <p:spPr bwMode="auto">
          <a:xfrm>
            <a:off x="6324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fun</a:t>
            </a:r>
            <a:endParaRPr lang="en-US" dirty="0">
              <a:latin typeface="Calibri" panose="020F0502020204030204"/>
              <a:cs typeface="Calibri" panose="020F0502020204030204"/>
            </a:endParaRPr>
          </a:p>
        </p:txBody>
      </p:sp>
      <p:sp>
        <p:nvSpPr>
          <p:cNvPr id="753673" name="Text Box 9"/>
          <p:cNvSpPr txBox="1">
            <a:spLocks noChangeArrowheads="1"/>
          </p:cNvSpPr>
          <p:nvPr/>
        </p:nvSpPr>
        <p:spPr bwMode="auto">
          <a:xfrm>
            <a:off x="7086600" y="27432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film</a:t>
            </a:r>
            <a:endParaRPr lang="en-US" dirty="0">
              <a:latin typeface="Calibri" panose="020F0502020204030204"/>
              <a:cs typeface="Calibri" panose="020F0502020204030204"/>
            </a:endParaRPr>
          </a:p>
        </p:txBody>
      </p:sp>
      <p:grpSp>
        <p:nvGrpSpPr>
          <p:cNvPr id="2" name="Group 10"/>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1" name="Text Box 17"/>
          <p:cNvSpPr txBox="1">
            <a:spLocks noChangeArrowheads="1"/>
          </p:cNvSpPr>
          <p:nvPr/>
        </p:nvSpPr>
        <p:spPr bwMode="auto">
          <a:xfrm>
            <a:off x="4419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2" name="Text Box 18"/>
          <p:cNvSpPr txBox="1">
            <a:spLocks noChangeArrowheads="1"/>
          </p:cNvSpPr>
          <p:nvPr/>
        </p:nvSpPr>
        <p:spPr bwMode="auto">
          <a:xfrm>
            <a:off x="52578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.05</a:t>
            </a:r>
            <a:endParaRPr lang="en-US" dirty="0">
              <a:latin typeface="Calibri" panose="020F0502020204030204"/>
              <a:cs typeface="Calibri" panose="020F0502020204030204"/>
            </a:endParaRPr>
          </a:p>
        </p:txBody>
      </p:sp>
      <p:sp>
        <p:nvSpPr>
          <p:cNvPr id="753683" name="Text Box 19"/>
          <p:cNvSpPr txBox="1">
            <a:spLocks noChangeArrowheads="1"/>
          </p:cNvSpPr>
          <p:nvPr/>
        </p:nvSpPr>
        <p:spPr bwMode="auto">
          <a:xfrm>
            <a:off x="6324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0.01</a:t>
            </a:r>
            <a:endParaRPr lang="en-US" dirty="0">
              <a:latin typeface="Calibri" panose="020F0502020204030204"/>
              <a:cs typeface="Calibri" panose="020F0502020204030204"/>
            </a:endParaRPr>
          </a:p>
        </p:txBody>
      </p:sp>
      <p:sp>
        <p:nvSpPr>
          <p:cNvPr id="753684" name="Text Box 20"/>
          <p:cNvSpPr txBox="1">
            <a:spLocks noChangeArrowheads="1"/>
          </p:cNvSpPr>
          <p:nvPr/>
        </p:nvSpPr>
        <p:spPr bwMode="auto">
          <a:xfrm>
            <a:off x="7086600" y="33147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46096" name="Text Box 24"/>
          <p:cNvSpPr txBox="1">
            <a:spLocks noChangeArrowheads="1"/>
          </p:cNvSpPr>
          <p:nvPr/>
        </p:nvSpPr>
        <p:spPr bwMode="auto">
          <a:xfrm>
            <a:off x="609600" y="222885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Class </a:t>
            </a:r>
            <a:r>
              <a:rPr lang="en-US" i="1" dirty="0" err="1">
                <a:latin typeface="Calibri" panose="020F0502020204030204"/>
                <a:cs typeface="Calibri" panose="020F0502020204030204"/>
              </a:rPr>
              <a:t>pos</a:t>
            </a:r>
            <a:endParaRPr lang="en-US" i="1" dirty="0">
              <a:latin typeface="Calibri" panose="020F0502020204030204"/>
              <a:cs typeface="Calibri" panose="020F0502020204030204"/>
            </a:endParaRPr>
          </a:p>
        </p:txBody>
      </p:sp>
      <p:sp>
        <p:nvSpPr>
          <p:cNvPr id="753689" name="Text Box 25"/>
          <p:cNvSpPr txBox="1">
            <a:spLocks noChangeArrowheads="1"/>
          </p:cNvSpPr>
          <p:nvPr/>
        </p:nvSpPr>
        <p:spPr bwMode="auto">
          <a:xfrm>
            <a:off x="5791200" y="4457700"/>
            <a:ext cx="29718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P(s | </a:t>
            </a:r>
            <a:r>
              <a:rPr lang="en-US" dirty="0" err="1">
                <a:latin typeface="Calibri" panose="020F0502020204030204"/>
                <a:cs typeface="Calibri" panose="020F0502020204030204"/>
              </a:rPr>
              <a:t>pos</a:t>
            </a:r>
            <a:r>
              <a:rPr lang="en-US" dirty="0">
                <a:latin typeface="Calibri" panose="020F0502020204030204"/>
                <a:cs typeface="Calibri" panose="020F0502020204030204"/>
              </a:rPr>
              <a:t>) = 0.0000005 </a:t>
            </a:r>
            <a:endParaRPr lang="en-US" dirty="0">
              <a:latin typeface="Calibri" panose="020F0502020204030204"/>
              <a:cs typeface="Calibri" panose="020F0502020204030204"/>
            </a:endParaRPr>
          </a:p>
        </p:txBody>
      </p:sp>
      <p:sp>
        <p:nvSpPr>
          <p:cNvPr id="46098" name="TextBox 26"/>
          <p:cNvSpPr txBox="1">
            <a:spLocks noChangeArrowheads="1"/>
          </p:cNvSpPr>
          <p:nvPr/>
        </p:nvSpPr>
        <p:spPr bwMode="auto">
          <a:xfrm>
            <a:off x="7620001" y="-67479"/>
            <a:ext cx="1039167"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latin typeface="Calibri" panose="020F0502020204030204"/>
                <a:cs typeface="Calibri" panose="020F0502020204030204"/>
              </a:rPr>
              <a:t>Sec.13.2.1</a:t>
            </a:r>
            <a:endParaRPr lang="en-US" sz="1600">
              <a:solidFill>
                <a:srgbClr val="FBFCFF"/>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endParaRPr lang="en-US" sz="3600" dirty="0"/>
          </a:p>
        </p:txBody>
      </p:sp>
      <p:sp>
        <p:nvSpPr>
          <p:cNvPr id="23555" name="Rectangle 3"/>
          <p:cNvSpPr>
            <a:spLocks noGrp="1" noChangeArrowheads="1"/>
          </p:cNvSpPr>
          <p:nvPr>
            <p:ph idx="1"/>
          </p:nvPr>
        </p:nvSpPr>
        <p:spPr/>
        <p:txBody>
          <a:bodyPr>
            <a:normAutofit/>
          </a:bodyPr>
          <a:lstStyle/>
          <a:p>
            <a:r>
              <a:rPr lang="en-US" sz="2800" dirty="0">
                <a:latin typeface="Calibri" panose="020F0502020204030204" pitchFamily="34" charset="0"/>
              </a:rPr>
              <a:t>Assigning subject categories, topics, or genres</a:t>
            </a:r>
            <a:endParaRPr lang="en-US" sz="2800" dirty="0">
              <a:latin typeface="Calibri" panose="020F0502020204030204" pitchFamily="34" charset="0"/>
            </a:endParaRPr>
          </a:p>
          <a:p>
            <a:r>
              <a:rPr lang="en-US" sz="2800" dirty="0">
                <a:latin typeface="Calibri" panose="020F0502020204030204" pitchFamily="34" charset="0"/>
              </a:rPr>
              <a:t>Spam detection</a:t>
            </a:r>
            <a:endParaRPr lang="en-US" sz="2800" dirty="0">
              <a:latin typeface="Calibri" panose="020F0502020204030204" pitchFamily="34" charset="0"/>
            </a:endParaRPr>
          </a:p>
          <a:p>
            <a:r>
              <a:rPr lang="en-US" sz="2800" dirty="0">
                <a:latin typeface="Calibri" panose="020F0502020204030204" pitchFamily="34" charset="0"/>
              </a:rPr>
              <a:t>Authorship identification (who wrote this?)</a:t>
            </a:r>
            <a:endParaRPr lang="en-US" sz="2800" dirty="0">
              <a:latin typeface="Calibri" panose="020F0502020204030204" pitchFamily="34" charset="0"/>
            </a:endParaRPr>
          </a:p>
          <a:p>
            <a:r>
              <a:rPr lang="en-US" sz="2800" dirty="0">
                <a:latin typeface="Calibri" panose="020F0502020204030204" pitchFamily="34" charset="0"/>
              </a:rPr>
              <a:t>Language Identification (is this Portuguese?)</a:t>
            </a:r>
            <a:endParaRPr lang="en-US" sz="2800" dirty="0">
              <a:latin typeface="Calibri" panose="020F0502020204030204" pitchFamily="34" charset="0"/>
            </a:endParaRPr>
          </a:p>
          <a:p>
            <a:r>
              <a:rPr lang="en-US" sz="2800" dirty="0">
                <a:latin typeface="Calibri" panose="020F0502020204030204" pitchFamily="34" charset="0"/>
              </a:rPr>
              <a:t>Sentiment analysis</a:t>
            </a:r>
            <a:endParaRPr lang="en-US" sz="2800" dirty="0">
              <a:latin typeface="Calibri" panose="020F0502020204030204" pitchFamily="34" charset="0"/>
            </a:endParaRPr>
          </a:p>
          <a:p>
            <a:r>
              <a:rPr lang="en-US" sz="2800" dirty="0">
                <a:latin typeface="Calibri" panose="020F0502020204030204" pitchFamily="34" charset="0"/>
              </a:rPr>
              <a:t>…</a:t>
            </a:r>
            <a:endParaRPr lang="en-US" sz="2800" dirty="0">
              <a:latin typeface="Calibri" panose="020F050202020403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Na</a:t>
            </a:r>
            <a:r>
              <a:rPr lang="fr-FR" dirty="0" err="1">
                <a:latin typeface="Calibri" panose="020F0502020204030204" pitchFamily="34" charset="0"/>
                <a:ea typeface="MS PGothic" panose="020B0600070205080204" charset="-128"/>
                <a:cs typeface="MS PGothic" panose="020B0600070205080204" charset="-128"/>
              </a:rPr>
              <a:t>ï</a:t>
            </a:r>
            <a:r>
              <a:rPr lang="en-US" dirty="0" err="1">
                <a:latin typeface="Calibri" panose="020F0502020204030204" pitchFamily="34" charset="0"/>
                <a:ea typeface="MS PGothic" panose="020B0600070205080204" charset="-128"/>
                <a:cs typeface="MS PGothic" panose="020B0600070205080204" charset="-128"/>
              </a:rPr>
              <a:t>ve</a:t>
            </a:r>
            <a:r>
              <a:rPr lang="en-US" dirty="0">
                <a:latin typeface="Calibri" panose="020F0502020204030204" pitchFamily="34" charset="0"/>
                <a:ea typeface="MS PGothic" panose="020B0600070205080204" charset="-128"/>
                <a:cs typeface="MS PGothic" panose="020B0600070205080204" charset="-128"/>
              </a:rPr>
              <a:t> Bayes as a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panose="020F0502020204030204"/>
                <a:ea typeface="MS PGothic" panose="020B0600070205080204" charset="-128"/>
                <a:cs typeface="Calibri" panose="020F0502020204030204"/>
              </a:rPr>
              <a:t>Which class assigns the higher probability to s?</a:t>
            </a:r>
            <a:endParaRPr lang="en-US" dirty="0">
              <a:latin typeface="Calibri" panose="020F0502020204030204"/>
              <a:ea typeface="MS PGothic" panose="020B0600070205080204" charset="-128"/>
              <a:cs typeface="Calibri" panose="020F0502020204030204"/>
            </a:endParaRPr>
          </a:p>
        </p:txBody>
      </p:sp>
      <p:sp>
        <p:nvSpPr>
          <p:cNvPr id="47107" name="Text Box 4"/>
          <p:cNvSpPr txBox="1">
            <a:spLocks noChangeArrowheads="1"/>
          </p:cNvSpPr>
          <p:nvPr/>
        </p:nvSpPr>
        <p:spPr bwMode="auto">
          <a:xfrm>
            <a:off x="381000" y="2628900"/>
            <a:ext cx="2438400" cy="2246769"/>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solidFill>
                  <a:srgbClr val="00AB7E"/>
                </a:solidFill>
                <a:latin typeface="Calibri" panose="020F0502020204030204"/>
                <a:cs typeface="Calibri" panose="020F0502020204030204"/>
              </a:rPr>
              <a:t>0.1	I</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love</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0.01	this</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0.05	fun</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film</a:t>
            </a:r>
            <a:endParaRPr lang="en-US" sz="2000" dirty="0">
              <a:solidFill>
                <a:srgbClr val="00AB7E"/>
              </a:solidFill>
              <a:latin typeface="Calibri" panose="020F0502020204030204"/>
              <a:cs typeface="Calibri" panose="020F0502020204030204"/>
            </a:endParaRP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00AB7E"/>
                </a:solidFill>
                <a:latin typeface="Calibri" panose="020F0502020204030204"/>
                <a:cs typeface="Calibri" panose="020F0502020204030204"/>
              </a:rPr>
              <a:t>Model </a:t>
            </a:r>
            <a:r>
              <a:rPr lang="en-US" dirty="0" err="1">
                <a:solidFill>
                  <a:srgbClr val="00AB7E"/>
                </a:solidFill>
                <a:latin typeface="Calibri" panose="020F0502020204030204"/>
                <a:cs typeface="Calibri" panose="020F0502020204030204"/>
              </a:rPr>
              <a:t>pos</a:t>
            </a:r>
            <a:endParaRPr lang="en-US" dirty="0">
              <a:solidFill>
                <a:srgbClr val="00AB7E"/>
              </a:solidFill>
              <a:latin typeface="Calibri" panose="020F0502020204030204"/>
              <a:cs typeface="Calibri" panose="020F0502020204030204"/>
            </a:endParaRPr>
          </a:p>
        </p:txBody>
      </p:sp>
      <p:sp>
        <p:nvSpPr>
          <p:cNvPr id="47109" name="Text Box 6"/>
          <p:cNvSpPr txBox="1">
            <a:spLocks noChangeArrowheads="1"/>
          </p:cNvSpPr>
          <p:nvPr/>
        </p:nvSpPr>
        <p:spPr bwMode="auto">
          <a:xfrm>
            <a:off x="2819400" y="2114550"/>
            <a:ext cx="16002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FF0000"/>
                </a:solidFill>
                <a:latin typeface="Calibri" panose="020F0502020204030204"/>
                <a:cs typeface="Calibri" panose="020F0502020204030204"/>
              </a:rPr>
              <a:t>Model </a:t>
            </a:r>
            <a:r>
              <a:rPr lang="en-US" dirty="0" err="1">
                <a:solidFill>
                  <a:srgbClr val="FF0000"/>
                </a:solidFill>
                <a:latin typeface="Calibri" panose="020F0502020204030204"/>
                <a:cs typeface="Calibri" panose="020F0502020204030204"/>
              </a:rPr>
              <a:t>neg</a:t>
            </a:r>
            <a:endParaRPr lang="en-US" dirty="0">
              <a:solidFill>
                <a:srgbClr val="FF0000"/>
              </a:solidFill>
              <a:latin typeface="Calibri" panose="020F0502020204030204"/>
              <a:cs typeface="Calibri" panose="020F0502020204030204"/>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ln>
        </p:spPr>
        <p:txBody>
          <a:bodyPr wrap="none" anchor="ctr"/>
          <a:lstStyle/>
          <a:p>
            <a:endParaRPr lang="en-US">
              <a:latin typeface="Calibri" panose="020F0502020204030204"/>
              <a:cs typeface="Calibri" panose="020F0502020204030204"/>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ln>
        </p:spPr>
        <p:txBody>
          <a:bodyPr wrap="none" anchor="ctr"/>
          <a:lstStyle/>
          <a:p>
            <a:endParaRPr lang="en-US">
              <a:latin typeface="Calibri" panose="020F0502020204030204"/>
              <a:cs typeface="Calibri" panose="020F0502020204030204"/>
            </a:endParaRPr>
          </a:p>
        </p:txBody>
      </p:sp>
      <p:grpSp>
        <p:nvGrpSpPr>
          <p:cNvPr id="2" name="Group 9"/>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film</a:t>
              </a:r>
              <a:endParaRPr lang="en-US" sz="2000" dirty="0">
                <a:latin typeface="Calibri" panose="020F0502020204030204"/>
                <a:cs typeface="Calibri" panose="020F0502020204030204"/>
              </a:endParaRPr>
            </a:p>
          </p:txBody>
        </p:sp>
        <p:sp>
          <p:nvSpPr>
            <p:cNvPr id="47128" name="Text Box 11"/>
            <p:cNvSpPr txBox="1">
              <a:spLocks noChangeArrowheads="1"/>
            </p:cNvSpPr>
            <p:nvPr/>
          </p:nvSpPr>
          <p:spPr bwMode="auto">
            <a:xfrm>
              <a:off x="3504"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love</a:t>
              </a:r>
              <a:endParaRPr lang="en-US" sz="2000" dirty="0">
                <a:latin typeface="Calibri" panose="020F0502020204030204"/>
                <a:cs typeface="Calibri" panose="020F0502020204030204"/>
              </a:endParaRPr>
            </a:p>
          </p:txBody>
        </p:sp>
        <p:sp>
          <p:nvSpPr>
            <p:cNvPr id="47129" name="Text Box 12"/>
            <p:cNvSpPr txBox="1">
              <a:spLocks noChangeArrowheads="1"/>
            </p:cNvSpPr>
            <p:nvPr/>
          </p:nvSpPr>
          <p:spPr bwMode="auto">
            <a:xfrm>
              <a:off x="4032"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this</a:t>
              </a:r>
              <a:endParaRPr lang="en-US" sz="2000" dirty="0">
                <a:latin typeface="Calibri" panose="020F0502020204030204"/>
                <a:cs typeface="Calibri" panose="020F0502020204030204"/>
              </a:endParaRPr>
            </a:p>
          </p:txBody>
        </p:sp>
        <p:sp>
          <p:nvSpPr>
            <p:cNvPr id="47130" name="Text Box 13"/>
            <p:cNvSpPr txBox="1">
              <a:spLocks noChangeArrowheads="1"/>
            </p:cNvSpPr>
            <p:nvPr/>
          </p:nvSpPr>
          <p:spPr bwMode="auto">
            <a:xfrm>
              <a:off x="4704" y="2304"/>
              <a:ext cx="480"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fun</a:t>
              </a:r>
              <a:endParaRPr lang="en-US" sz="2000" dirty="0">
                <a:latin typeface="Calibri" panose="020F0502020204030204"/>
                <a:cs typeface="Calibri" panose="020F0502020204030204"/>
              </a:endParaRPr>
            </a:p>
          </p:txBody>
        </p:sp>
        <p:grpSp>
          <p:nvGrpSpPr>
            <p:cNvPr id="47131" name="Group 14"/>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47132" name="Text Box 20"/>
            <p:cNvSpPr txBox="1">
              <a:spLocks noChangeArrowheads="1"/>
            </p:cNvSpPr>
            <p:nvPr/>
          </p:nvSpPr>
          <p:spPr bwMode="auto">
            <a:xfrm>
              <a:off x="2928"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I</a:t>
              </a:r>
              <a:endParaRPr lang="en-US" sz="2000" dirty="0">
                <a:latin typeface="Calibri" panose="020F0502020204030204"/>
                <a:cs typeface="Calibri" panose="020F0502020204030204"/>
              </a:endParaRPr>
            </a:p>
          </p:txBody>
        </p:sp>
      </p:grpSp>
      <p:grpSp>
        <p:nvGrpSpPr>
          <p:cNvPr id="4" name="Group 21"/>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8" name="Text Box 23"/>
            <p:cNvSpPr txBox="1">
              <a:spLocks noChangeArrowheads="1"/>
            </p:cNvSpPr>
            <p:nvPr/>
          </p:nvSpPr>
          <p:spPr bwMode="auto">
            <a:xfrm>
              <a:off x="3504"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9" name="Text Box 24"/>
            <p:cNvSpPr txBox="1">
              <a:spLocks noChangeArrowheads="1"/>
            </p:cNvSpPr>
            <p:nvPr/>
          </p:nvSpPr>
          <p:spPr bwMode="auto">
            <a:xfrm>
              <a:off x="4032"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0.01</a:t>
              </a:r>
              <a:endParaRPr lang="en-US" sz="1800" dirty="0">
                <a:solidFill>
                  <a:srgbClr val="00AB7E"/>
                </a:solidFill>
                <a:latin typeface="Calibri" panose="020F0502020204030204"/>
                <a:cs typeface="Calibri" panose="020F0502020204030204"/>
              </a:endParaRPr>
            </a:p>
          </p:txBody>
        </p:sp>
        <p:sp>
          <p:nvSpPr>
            <p:cNvPr id="47120" name="Text Box 25"/>
            <p:cNvSpPr txBox="1">
              <a:spLocks noChangeArrowheads="1"/>
            </p:cNvSpPr>
            <p:nvPr/>
          </p:nvSpPr>
          <p:spPr bwMode="auto">
            <a:xfrm>
              <a:off x="4704"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0.05</a:t>
              </a:r>
              <a:endParaRPr lang="en-US" sz="1800" dirty="0">
                <a:solidFill>
                  <a:srgbClr val="00AB7E"/>
                </a:solidFill>
                <a:latin typeface="Calibri" panose="020F0502020204030204"/>
                <a:cs typeface="Calibri" panose="020F0502020204030204"/>
              </a:endParaRPr>
            </a:p>
          </p:txBody>
        </p:sp>
        <p:sp>
          <p:nvSpPr>
            <p:cNvPr id="47121" name="Text Box 26"/>
            <p:cNvSpPr txBox="1">
              <a:spLocks noChangeArrowheads="1"/>
            </p:cNvSpPr>
            <p:nvPr/>
          </p:nvSpPr>
          <p:spPr bwMode="auto">
            <a:xfrm>
              <a:off x="2928"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22" name="Text Box 27"/>
            <p:cNvSpPr txBox="1">
              <a:spLocks noChangeArrowheads="1"/>
            </p:cNvSpPr>
            <p:nvPr/>
          </p:nvSpPr>
          <p:spPr bwMode="auto">
            <a:xfrm>
              <a:off x="5184" y="2985"/>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0.1</a:t>
              </a:r>
              <a:endParaRPr lang="en-US" sz="1800" dirty="0">
                <a:solidFill>
                  <a:srgbClr val="FF0000"/>
                </a:solidFill>
                <a:latin typeface="Calibri" panose="020F0502020204030204"/>
                <a:cs typeface="Calibri" panose="020F0502020204030204"/>
              </a:endParaRPr>
            </a:p>
          </p:txBody>
        </p:sp>
        <p:sp>
          <p:nvSpPr>
            <p:cNvPr id="47123" name="Text Box 28"/>
            <p:cNvSpPr txBox="1">
              <a:spLocks noChangeArrowheads="1"/>
            </p:cNvSpPr>
            <p:nvPr/>
          </p:nvSpPr>
          <p:spPr bwMode="auto">
            <a:xfrm>
              <a:off x="3504" y="2985"/>
              <a:ext cx="528"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0.001</a:t>
              </a:r>
              <a:endParaRPr lang="en-US" sz="1800" dirty="0">
                <a:solidFill>
                  <a:srgbClr val="FF0000"/>
                </a:solidFill>
                <a:latin typeface="Calibri" panose="020F0502020204030204"/>
                <a:cs typeface="Calibri" panose="020F0502020204030204"/>
              </a:endParaRPr>
            </a:p>
          </p:txBody>
        </p:sp>
        <p:sp>
          <p:nvSpPr>
            <p:cNvPr id="47124" name="Text Box 29"/>
            <p:cNvSpPr txBox="1">
              <a:spLocks noChangeArrowheads="1"/>
            </p:cNvSpPr>
            <p:nvPr/>
          </p:nvSpPr>
          <p:spPr bwMode="auto">
            <a:xfrm>
              <a:off x="4032"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0.01</a:t>
              </a:r>
              <a:endParaRPr lang="en-US" sz="1800" dirty="0">
                <a:solidFill>
                  <a:srgbClr val="FF0000"/>
                </a:solidFill>
                <a:latin typeface="Calibri" panose="020F0502020204030204"/>
                <a:cs typeface="Calibri" panose="020F0502020204030204"/>
              </a:endParaRPr>
            </a:p>
          </p:txBody>
        </p:sp>
        <p:sp>
          <p:nvSpPr>
            <p:cNvPr id="47125" name="Text Box 30"/>
            <p:cNvSpPr txBox="1">
              <a:spLocks noChangeArrowheads="1"/>
            </p:cNvSpPr>
            <p:nvPr/>
          </p:nvSpPr>
          <p:spPr bwMode="auto">
            <a:xfrm>
              <a:off x="4704"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0.005</a:t>
              </a:r>
              <a:endParaRPr lang="en-US" sz="1800" dirty="0">
                <a:solidFill>
                  <a:srgbClr val="FF0000"/>
                </a:solidFill>
                <a:latin typeface="Calibri" panose="020F0502020204030204"/>
                <a:cs typeface="Calibri" panose="020F0502020204030204"/>
              </a:endParaRPr>
            </a:p>
          </p:txBody>
        </p:sp>
        <p:sp>
          <p:nvSpPr>
            <p:cNvPr id="47126" name="Text Box 31"/>
            <p:cNvSpPr txBox="1">
              <a:spLocks noChangeArrowheads="1"/>
            </p:cNvSpPr>
            <p:nvPr/>
          </p:nvSpPr>
          <p:spPr bwMode="auto">
            <a:xfrm>
              <a:off x="2928" y="2985"/>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0.2</a:t>
              </a:r>
              <a:endParaRPr lang="en-US" sz="1800" dirty="0">
                <a:solidFill>
                  <a:srgbClr val="FF0000"/>
                </a:solidFill>
                <a:latin typeface="Calibri" panose="020F0502020204030204"/>
                <a:cs typeface="Calibri" panose="020F0502020204030204"/>
              </a:endParaRPr>
            </a:p>
          </p:txBody>
        </p:sp>
      </p:grpSp>
      <p:sp>
        <p:nvSpPr>
          <p:cNvPr id="754720" name="Text Box 32"/>
          <p:cNvSpPr txBox="1">
            <a:spLocks noChangeArrowheads="1"/>
          </p:cNvSpPr>
          <p:nvPr/>
        </p:nvSpPr>
        <p:spPr bwMode="auto">
          <a:xfrm>
            <a:off x="5410200" y="4286250"/>
            <a:ext cx="2895600" cy="461665"/>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a:t>
            </a:r>
            <a:r>
              <a:rPr lang="en-US" dirty="0" err="1">
                <a:latin typeface="Calibri" panose="020F0502020204030204"/>
                <a:cs typeface="Calibri" panose="020F0502020204030204"/>
              </a:rPr>
              <a:t>s|</a:t>
            </a:r>
            <a:r>
              <a:rPr lang="en-US" dirty="0" err="1">
                <a:solidFill>
                  <a:srgbClr val="008000"/>
                </a:solidFill>
                <a:latin typeface="Calibri" panose="020F0502020204030204"/>
                <a:cs typeface="Calibri" panose="020F0502020204030204"/>
              </a:rPr>
              <a:t>pos</a:t>
            </a:r>
            <a:r>
              <a:rPr lang="en-US" dirty="0">
                <a:latin typeface="Calibri" panose="020F0502020204030204"/>
                <a:cs typeface="Calibri" panose="020F0502020204030204"/>
              </a:rPr>
              <a:t>)  &gt;  P(</a:t>
            </a:r>
            <a:r>
              <a:rPr lang="en-US" dirty="0" err="1">
                <a:latin typeface="Calibri" panose="020F0502020204030204"/>
                <a:cs typeface="Calibri" panose="020F0502020204030204"/>
              </a:rPr>
              <a:t>s|</a:t>
            </a:r>
            <a:r>
              <a:rPr lang="en-US" dirty="0" err="1">
                <a:solidFill>
                  <a:srgbClr val="FF0000"/>
                </a:solidFill>
                <a:latin typeface="Calibri" panose="020F0502020204030204"/>
                <a:cs typeface="Calibri" panose="020F0502020204030204"/>
              </a:rPr>
              <a:t>neg</a:t>
            </a:r>
            <a:r>
              <a:rPr lang="en-US" dirty="0">
                <a:latin typeface="Calibri" panose="020F0502020204030204"/>
                <a:cs typeface="Calibri" panose="020F0502020204030204"/>
              </a:rPr>
              <a:t>)</a:t>
            </a:r>
            <a:endParaRPr lang="en-US" dirty="0">
              <a:latin typeface="Calibri" panose="020F0502020204030204"/>
              <a:cs typeface="Calibri" panose="020F0502020204030204"/>
            </a:endParaRPr>
          </a:p>
        </p:txBody>
      </p:sp>
      <p:sp>
        <p:nvSpPr>
          <p:cNvPr id="47115" name="Text Box 33"/>
          <p:cNvSpPr txBox="1">
            <a:spLocks noChangeArrowheads="1"/>
          </p:cNvSpPr>
          <p:nvPr/>
        </p:nvSpPr>
        <p:spPr bwMode="auto">
          <a:xfrm>
            <a:off x="2574925" y="2513410"/>
            <a:ext cx="1545565" cy="2375009"/>
          </a:xfrm>
          <a:prstGeom prst="rect">
            <a:avLst/>
          </a:prstGeom>
          <a:noFill/>
          <a:ln>
            <a:noFill/>
          </a:ln>
        </p:spPr>
        <p:txBody>
          <a:bodyPr wrap="non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lnSpc>
                <a:spcPct val="150000"/>
              </a:lnSpc>
            </a:pPr>
            <a:r>
              <a:rPr lang="en-US" sz="2000" dirty="0">
                <a:solidFill>
                  <a:schemeClr val="hlink"/>
                </a:solidFill>
                <a:latin typeface="Calibri" panose="020F0502020204030204"/>
                <a:cs typeface="Calibri" panose="020F0502020204030204"/>
              </a:rPr>
              <a:t>0.2	I</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0.001	love</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0.01	this</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0.005	fun</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0.1	film</a:t>
            </a:r>
            <a:endParaRPr lang="en-US" sz="2000" dirty="0">
              <a:solidFill>
                <a:schemeClr val="hlink"/>
              </a:solidFill>
              <a:latin typeface="Calibri" panose="020F0502020204030204"/>
              <a:cs typeface="Calibri" panose="020F0502020204030204"/>
            </a:endParaRPr>
          </a:p>
        </p:txBody>
      </p:sp>
      <p:sp>
        <p:nvSpPr>
          <p:cNvPr id="47116" name="TextBox 34"/>
          <p:cNvSpPr txBox="1">
            <a:spLocks noChangeArrowheads="1"/>
          </p:cNvSpPr>
          <p:nvPr/>
        </p:nvSpPr>
        <p:spPr bwMode="auto">
          <a:xfrm>
            <a:off x="7620001" y="-67479"/>
            <a:ext cx="1228321"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rPr>
              <a:t>Sec.13.2.1</a:t>
            </a:r>
            <a:endParaRPr lang="en-US" sz="1600">
              <a:solidFill>
                <a:srgbClr val="FBFC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endParaRPr lang="en-US" dirty="0"/>
          </a:p>
        </p:txBody>
      </p:sp>
      <p:sp>
        <p:nvSpPr>
          <p:cNvPr id="3" name="Content Placeholder 2"/>
          <p:cNvSpPr>
            <a:spLocks noGrp="1"/>
          </p:cNvSpPr>
          <p:nvPr>
            <p:ph idx="1"/>
          </p:nvPr>
        </p:nvSpPr>
        <p:spPr>
          <a:xfrm>
            <a:off x="659130" y="1200150"/>
            <a:ext cx="8244840" cy="3810000"/>
          </a:xfrm>
        </p:spPr>
        <p:txBody>
          <a:bodyPr>
            <a:normAutofit/>
          </a:bodyPr>
          <a:lstStyle/>
          <a:p>
            <a:pPr marL="0" indent="0">
              <a:buNone/>
            </a:pPr>
            <a:r>
              <a:rPr lang="en-US" sz="2600" dirty="0"/>
              <a:t>Let's first address binary classifiers:</a:t>
            </a:r>
            <a:endParaRPr lang="en-US" sz="2600" dirty="0"/>
          </a:p>
          <a:p>
            <a:pPr marL="576580" lvl="1" indent="-179705">
              <a:buFont typeface="Arial" panose="020B0604020202020204" pitchFamily="34" charset="0"/>
              <a:buChar char="•"/>
            </a:pPr>
            <a:r>
              <a:rPr lang="en-US" sz="2600" dirty="0"/>
              <a:t>Is this email spam? </a:t>
            </a:r>
            <a:endParaRPr lang="en-US" sz="2600" dirty="0"/>
          </a:p>
          <a:p>
            <a:pPr marL="508000" lvl="2" indent="0">
              <a:buNone/>
            </a:pPr>
            <a:r>
              <a:rPr lang="en-US" sz="1900" dirty="0">
                <a:solidFill>
                  <a:srgbClr val="0200FF"/>
                </a:solidFill>
              </a:rPr>
              <a:t>spam (+)</a:t>
            </a:r>
            <a:r>
              <a:rPr lang="en-US" sz="1900" dirty="0"/>
              <a:t>     or   </a:t>
            </a:r>
            <a:r>
              <a:rPr lang="en-US" sz="1900" dirty="0">
                <a:solidFill>
                  <a:srgbClr val="0200FF"/>
                </a:solidFill>
              </a:rPr>
              <a:t>not spam (-)</a:t>
            </a:r>
            <a:endParaRPr lang="en-US" sz="1900" dirty="0">
              <a:solidFill>
                <a:srgbClr val="0200FF"/>
              </a:solidFill>
            </a:endParaRPr>
          </a:p>
          <a:p>
            <a:pPr marL="576580" lvl="1" indent="-179705">
              <a:buFont typeface="Arial" panose="020B0604020202020204" pitchFamily="34" charset="0"/>
              <a:buChar char="•"/>
            </a:pPr>
            <a:r>
              <a:rPr lang="en-US" sz="2600" dirty="0"/>
              <a:t>Is this post about Delicious Pie Company? </a:t>
            </a:r>
            <a:endParaRPr lang="en-US" sz="2600" dirty="0"/>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endParaRPr lang="en-US" sz="1900" dirty="0">
              <a:solidFill>
                <a:srgbClr val="0200FF"/>
              </a:solidFill>
            </a:endParaRPr>
          </a:p>
          <a:p>
            <a:pPr marL="0" indent="0">
              <a:buNone/>
            </a:pPr>
            <a:r>
              <a:rPr lang="en-US" sz="2600" dirty="0"/>
              <a:t>We'll need to know</a:t>
            </a:r>
            <a:endParaRPr lang="en-US" sz="2600" dirty="0"/>
          </a:p>
          <a:p>
            <a:pPr marL="911225" lvl="1" indent="-514350">
              <a:buFont typeface="+mj-lt"/>
              <a:buAutoNum type="arabicPeriod"/>
            </a:pPr>
            <a:r>
              <a:rPr lang="en-US" sz="2600" dirty="0"/>
              <a:t>What did our classifier say about each email or post?</a:t>
            </a:r>
            <a:endParaRPr lang="en-US" sz="2600" dirty="0"/>
          </a:p>
          <a:p>
            <a:pPr marL="911225" lvl="1" indent="-514350">
              <a:buFont typeface="+mj-lt"/>
              <a:buAutoNum type="arabicPeriod"/>
            </a:pPr>
            <a:r>
              <a:rPr lang="en-US" sz="2600" dirty="0"/>
              <a:t>What should our classifier have said, i.e.,  the correct answer, usually as defined by humans ("gold label")</a:t>
            </a:r>
            <a:endParaRPr lang="en-US" sz="19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943350"/>
          </a:xfrm>
        </p:spPr>
        <p:txBody>
          <a:bodyPr>
            <a:normAutofit/>
          </a:bodyPr>
          <a:lstStyle/>
          <a:p>
            <a:pPr marL="0" indent="0">
              <a:buNone/>
            </a:pPr>
            <a:r>
              <a:rPr lang="en-US" sz="2600" dirty="0"/>
              <a:t>Accuracy doesn't work well when we're dealing with uncommon or imbalanced classes</a:t>
            </a:r>
            <a:endParaRPr lang="en-US" sz="2600" dirty="0"/>
          </a:p>
          <a:p>
            <a:pPr marL="0" indent="0">
              <a:buNone/>
            </a:pPr>
            <a:r>
              <a:rPr lang="en-US" sz="2600" dirty="0"/>
              <a:t>Suppose we look at 1,000,000 social media posts to find Delicious Pie-lovers (or haters)</a:t>
            </a:r>
            <a:endParaRPr lang="en-US" sz="2600" dirty="0"/>
          </a:p>
          <a:p>
            <a:pPr lvl="1">
              <a:buFont typeface="Arial" panose="020B0604020202020204" pitchFamily="34" charset="0"/>
              <a:buChar char="•"/>
            </a:pPr>
            <a:r>
              <a:rPr lang="en-US" sz="2200" dirty="0"/>
              <a:t>100 of them talk about our pie</a:t>
            </a:r>
            <a:endParaRPr lang="en-US" sz="2200" dirty="0"/>
          </a:p>
          <a:p>
            <a:pPr lvl="1">
              <a:buFont typeface="Arial" panose="020B0604020202020204" pitchFamily="34" charset="0"/>
              <a:buChar char="•"/>
            </a:pPr>
            <a:r>
              <a:rPr lang="en-US" sz="2200" dirty="0"/>
              <a:t>999,900 are posts about something unrelated</a:t>
            </a:r>
            <a:endParaRPr lang="en-US" sz="2200" dirty="0"/>
          </a:p>
          <a:p>
            <a:pPr marL="0" indent="0">
              <a:buNone/>
            </a:pPr>
            <a:r>
              <a:rPr lang="en-US" sz="2600" dirty="0"/>
              <a:t>Imagine the following simple classifier</a:t>
            </a:r>
            <a:endParaRPr lang="en-US" sz="2600" dirty="0"/>
          </a:p>
          <a:p>
            <a:pPr marL="0" indent="0">
              <a:buNone/>
            </a:pPr>
            <a:r>
              <a:rPr lang="en-US" sz="2600" dirty="0"/>
              <a:t>	</a:t>
            </a:r>
            <a:r>
              <a:rPr lang="en-US" sz="2600" dirty="0">
                <a:solidFill>
                  <a:srgbClr val="0200FF"/>
                </a:solidFill>
              </a:rPr>
              <a:t>Every post is "not about pie"</a:t>
            </a:r>
            <a:endParaRPr lang="en-US" sz="2600" dirty="0"/>
          </a:p>
          <a:p>
            <a:pPr marL="0" indent="0">
              <a:buNone/>
            </a:pPr>
            <a:endParaRPr lang="en-US" sz="1900"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re: pie posts</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622675"/>
          </a:xfrm>
        </p:spPr>
        <p:txBody>
          <a:bodyPr>
            <a:normAutofit/>
          </a:bodyPr>
          <a:lstStyle/>
          <a:p>
            <a:pPr marL="0" indent="0">
              <a:buNone/>
            </a:pPr>
            <a:r>
              <a:rPr lang="en-US" sz="2600" dirty="0"/>
              <a:t>Accuracy of our "nothing is pie" classifier</a:t>
            </a:r>
            <a:endParaRPr lang="en-US" sz="2600" dirty="0"/>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endParaRPr lang="en-US" sz="2600" dirty="0">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Which was our goal!</a:t>
            </a:r>
            <a:endParaRPr lang="en-US" sz="26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Accuracy doesn't work well for unbalanced classes </a:t>
            </a:r>
            <a:endParaRPr lang="en-US" sz="2600" dirty="0">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	Most tweets are not about pie!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endParaRPr lang="en-US" dirty="0"/>
          </a:p>
        </p:txBody>
      </p:sp>
      <p:pic>
        <p:nvPicPr>
          <p:cNvPr id="5" name="Picture 4"/>
          <p:cNvPicPr>
            <a:picLocks noChangeAspect="1"/>
          </p:cNvPicPr>
          <p:nvPr/>
        </p:nvPicPr>
        <p:blipFill>
          <a:blip r:embed="rId1"/>
          <a:srcRect/>
          <a:stretch>
            <a:fillRect/>
          </a:stretch>
        </p:blipFill>
        <p:spPr>
          <a:xfrm>
            <a:off x="1676399" y="1047652"/>
            <a:ext cx="6652411" cy="2376618"/>
          </a:xfrm>
          <a:prstGeom prst="rect">
            <a:avLst/>
          </a:prstGeom>
        </p:spPr>
      </p:pic>
      <p:sp>
        <p:nvSpPr>
          <p:cNvPr id="10" name="Content Placeholder 2"/>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endParaRPr lang="en-US" sz="2400" dirty="0">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endParaRPr lang="en-US"/>
          </a:p>
        </p:txBody>
      </p:sp>
      <p:sp>
        <p:nvSpPr>
          <p:cNvPr id="24579" name="Rectangle 3"/>
          <p:cNvSpPr>
            <a:spLocks noGrp="1" noChangeArrowheads="1"/>
          </p:cNvSpPr>
          <p:nvPr>
            <p:ph idx="1"/>
          </p:nvPr>
        </p:nvSpPr>
        <p:spPr/>
        <p:txBody>
          <a:bodyPr/>
          <a:lstStyle/>
          <a:p>
            <a:r>
              <a:rPr lang="en-US" sz="3200" i="1" dirty="0">
                <a:latin typeface="Calibri" panose="020F0502020204030204" pitchFamily="34" charset="0"/>
              </a:rPr>
              <a:t>Input</a:t>
            </a:r>
            <a:r>
              <a:rPr lang="en-US" sz="3200" dirty="0">
                <a:latin typeface="Calibri" panose="020F0502020204030204" pitchFamily="34" charset="0"/>
              </a:rPr>
              <a:t>:</a:t>
            </a:r>
            <a:endParaRPr lang="en-US" sz="3200" dirty="0">
              <a:latin typeface="Calibri" panose="020F0502020204030204" pitchFamily="34" charset="0"/>
            </a:endParaRPr>
          </a:p>
          <a:p>
            <a:pPr lvl="1"/>
            <a:r>
              <a:rPr lang="en-US" sz="2800" dirty="0">
                <a:latin typeface="Calibri" panose="020F0502020204030204" pitchFamily="34" charset="0"/>
              </a:rPr>
              <a:t> a document </a:t>
            </a:r>
            <a:r>
              <a:rPr lang="en-US" sz="2800" i="1" dirty="0">
                <a:solidFill>
                  <a:srgbClr val="FF0000"/>
                </a:solidFill>
                <a:latin typeface="Calibri" panose="020F0502020204030204" pitchFamily="34" charset="0"/>
              </a:rPr>
              <a:t>d</a:t>
            </a:r>
            <a:endParaRPr lang="en-US" sz="2800" i="1" dirty="0">
              <a:solidFill>
                <a:srgbClr val="FF0000"/>
              </a:solidFill>
              <a:latin typeface="Calibri" panose="020F0502020204030204" pitchFamily="34" charset="0"/>
            </a:endParaRPr>
          </a:p>
          <a:p>
            <a:pPr lvl="1"/>
            <a:r>
              <a:rPr lang="en-US" sz="2800" i="1" dirty="0">
                <a:latin typeface="Calibri" panose="020F0502020204030204" pitchFamily="34" charset="0"/>
              </a:rPr>
              <a:t> </a:t>
            </a:r>
            <a:r>
              <a:rPr lang="en-US" sz="2800" dirty="0">
                <a:latin typeface="Calibri" panose="020F0502020204030204" pitchFamily="34" charset="0"/>
                <a:ea typeface="MS PGothic" panose="020B0600070205080204" charset="-128"/>
              </a:rPr>
              <a:t>a fixed set of classes  </a:t>
            </a:r>
            <a:r>
              <a:rPr lang="en-US" sz="2800" i="1" dirty="0">
                <a:solidFill>
                  <a:srgbClr val="FF0000"/>
                </a:solidFill>
                <a:latin typeface="Calibri" panose="020F0502020204030204" pitchFamily="34" charset="0"/>
                <a:ea typeface="MS PGothic" panose="020B0600070205080204" charset="-128"/>
              </a:rPr>
              <a:t>C </a:t>
            </a:r>
            <a:r>
              <a:rPr lang="en-US" sz="2800" dirty="0">
                <a:solidFill>
                  <a:srgbClr val="FF0000"/>
                </a:solidFill>
                <a:latin typeface="Calibri" panose="020F0502020204030204" pitchFamily="34" charset="0"/>
                <a:ea typeface="MS PGothic" panose="020B0600070205080204" charset="-128"/>
              </a:rPr>
              <a:t>=</a:t>
            </a:r>
            <a:r>
              <a:rPr lang="en-US" sz="2800" i="1" dirty="0">
                <a:solidFill>
                  <a:srgbClr val="FF0000"/>
                </a:solidFill>
                <a:latin typeface="Calibri" panose="020F0502020204030204" pitchFamily="34" charset="0"/>
                <a:ea typeface="MS PGothic" panose="020B0600070205080204" charset="-128"/>
              </a:rPr>
              <a:t> </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8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endParaRPr lang="en-US" sz="2800" dirty="0">
              <a:solidFill>
                <a:srgbClr val="FF0000"/>
              </a:solidFill>
              <a:latin typeface="Calibri" panose="020F0502020204030204" pitchFamily="34" charset="0"/>
              <a:ea typeface="MS PGothic" panose="020B0600070205080204" charset="-128"/>
              <a:sym typeface="Symbol" panose="05050102010706020507" charset="0"/>
            </a:endParaRPr>
          </a:p>
          <a:p>
            <a:pPr lvl="1"/>
            <a:endParaRPr lang="en-US" sz="2800" i="1" dirty="0">
              <a:latin typeface="Calibri" panose="020F0502020204030204" pitchFamily="34" charset="0"/>
            </a:endParaRPr>
          </a:p>
          <a:p>
            <a:r>
              <a:rPr lang="en-US" sz="3200" i="1" dirty="0">
                <a:latin typeface="Calibri" panose="020F0502020204030204" pitchFamily="34" charset="0"/>
              </a:rPr>
              <a:t>Output</a:t>
            </a:r>
            <a:r>
              <a:rPr lang="en-US" sz="3200" dirty="0">
                <a:latin typeface="Calibri" panose="020F0502020204030204" pitchFamily="34" charset="0"/>
              </a:rPr>
              <a:t>: a predicted class </a:t>
            </a:r>
            <a:r>
              <a:rPr lang="en-US" sz="3200" i="1" dirty="0">
                <a:solidFill>
                  <a:srgbClr val="FF0000"/>
                </a:solidFill>
                <a:latin typeface="Calibri" panose="020F0502020204030204" pitchFamily="34" charset="0"/>
              </a:rPr>
              <a:t>c</a:t>
            </a:r>
            <a:r>
              <a:rPr lang="en-US" sz="3200" dirty="0">
                <a:solidFill>
                  <a:srgbClr val="FF0000"/>
                </a:solidFill>
                <a:latin typeface="Calibri" panose="020F0502020204030204" pitchFamily="34" charset="0"/>
              </a:rPr>
              <a:t> </a:t>
            </a:r>
            <a:r>
              <a:rPr lang="en-US" sz="3200" dirty="0">
                <a:solidFill>
                  <a:srgbClr val="FF0000"/>
                </a:solidFill>
                <a:latin typeface="Calibri" panose="020F0502020204030204" pitchFamily="34" charset="0"/>
                <a:ea typeface="MS PGothic" panose="020B0600070205080204" charset="-128"/>
                <a:sym typeface="Symbol" panose="05050102010706020507" charset="0"/>
              </a:rPr>
              <a:t> </a:t>
            </a:r>
            <a:r>
              <a:rPr lang="en-US" sz="3200" i="1" dirty="0">
                <a:solidFill>
                  <a:srgbClr val="FF0000"/>
                </a:solidFill>
                <a:latin typeface="Calibri" panose="020F0502020204030204" pitchFamily="34" charset="0"/>
                <a:ea typeface="MS PGothic" panose="020B0600070205080204" charset="-128"/>
                <a:sym typeface="Symbol" panose="05050102010706020507" charset="0"/>
              </a:rPr>
              <a:t>C</a:t>
            </a:r>
            <a:endParaRPr lang="en-US" sz="3200" i="1" baseline="-25000" dirty="0">
              <a:solidFill>
                <a:srgbClr val="FF0000"/>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endParaRPr lang="en-US" dirty="0"/>
          </a:p>
        </p:txBody>
      </p:sp>
      <p:sp>
        <p:nvSpPr>
          <p:cNvPr id="3" name="Content Placeholder 2"/>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endParaRPr lang="en-US" sz="26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endParaRPr lang="en-US" sz="24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p:cNvPicPr>
            <a:picLocks noChangeAspect="1"/>
          </p:cNvPicPr>
          <p:nvPr/>
        </p:nvPicPr>
        <p:blipFill>
          <a:blip r:embed="rId1"/>
          <a:stretch>
            <a:fillRect/>
          </a:stretch>
        </p:blipFill>
        <p:spPr>
          <a:xfrm>
            <a:off x="1295400" y="3244850"/>
            <a:ext cx="4701442" cy="698500"/>
          </a:xfrm>
          <a:prstGeom prst="rect">
            <a:avLst/>
          </a:prstGeom>
        </p:spPr>
      </p:pic>
      <p:pic>
        <p:nvPicPr>
          <p:cNvPr id="7" name="Picture 6"/>
          <p:cNvPicPr>
            <a:picLocks noChangeAspect="1"/>
          </p:cNvPicPr>
          <p:nvPr/>
        </p:nvPicPr>
        <p:blipFill>
          <a:blip r:embed="rId2"/>
          <a:stretch>
            <a:fillRect/>
          </a:stretch>
        </p:blipFill>
        <p:spPr>
          <a:xfrm>
            <a:off x="1219200" y="4171950"/>
            <a:ext cx="4470400" cy="71526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endParaRPr lang="en-US" dirty="0"/>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endParaRPr lang="en-US" dirty="0"/>
          </a:p>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2819400" y="2190750"/>
            <a:ext cx="2650434" cy="12192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endParaRPr lang="en-US" dirty="0"/>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endParaRPr lang="en-US" dirty="0"/>
          </a:p>
        </p:txBody>
      </p:sp>
      <p:pic>
        <p:nvPicPr>
          <p:cNvPr id="3" name="Picture 2"/>
          <p:cNvPicPr>
            <a:picLocks noChangeAspect="1"/>
          </p:cNvPicPr>
          <p:nvPr/>
        </p:nvPicPr>
        <p:blipFill>
          <a:blip r:embed="rId1"/>
          <a:stretch>
            <a:fillRect/>
          </a:stretch>
        </p:blipFill>
        <p:spPr>
          <a:xfrm>
            <a:off x="1143000" y="3115942"/>
            <a:ext cx="6639072" cy="740417"/>
          </a:xfrm>
          <a:prstGeom prst="rect">
            <a:avLst/>
          </a:prstGeom>
        </p:spPr>
      </p:pic>
      <p:pic>
        <p:nvPicPr>
          <p:cNvPr id="5" name="Picture 4"/>
          <p:cNvPicPr>
            <a:picLocks noChangeAspect="1"/>
          </p:cNvPicPr>
          <p:nvPr/>
        </p:nvPicPr>
        <p:blipFill>
          <a:blip r:embed="rId2"/>
          <a:stretch>
            <a:fillRect/>
          </a:stretch>
        </p:blipFill>
        <p:spPr>
          <a:xfrm>
            <a:off x="1142999" y="2114551"/>
            <a:ext cx="6425771" cy="74041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Suppose we have more than 2 classes?</a:t>
            </a:r>
            <a:endParaRPr lang="en-US" dirty="0"/>
          </a:p>
        </p:txBody>
      </p:sp>
      <p:sp>
        <p:nvSpPr>
          <p:cNvPr id="3" name="Content Placeholder 2"/>
          <p:cNvSpPr>
            <a:spLocks noGrp="1"/>
          </p:cNvSpPr>
          <p:nvPr>
            <p:ph idx="1"/>
          </p:nvPr>
        </p:nvSpPr>
        <p:spPr>
          <a:xfrm>
            <a:off x="822960" y="1200150"/>
            <a:ext cx="7940040" cy="342900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endParaRPr lang="en-US" sz="1800" dirty="0">
              <a:effectLst/>
              <a:latin typeface="NimbusRomNo9L"/>
            </a:endParaRPr>
          </a:p>
          <a:p>
            <a:pPr lvl="1"/>
            <a:r>
              <a:rPr lang="en-US" sz="1400" dirty="0">
                <a:effectLst/>
                <a:latin typeface="NimbusRomNo9L"/>
              </a:rPr>
              <a:t>Sentiment analysis (positive, negative, neutral) , named entities (person, location, organization)</a:t>
            </a:r>
            <a:endParaRPr lang="en-US" sz="1400" dirty="0">
              <a:effectLst/>
              <a:latin typeface="NimbusRomNo9L"/>
            </a:endParaRPr>
          </a:p>
          <a:p>
            <a:r>
              <a:rPr lang="en-US" sz="1800" dirty="0">
                <a:latin typeface="NimbusRomNo9L"/>
              </a:rPr>
              <a:t>We can define precision and recall for multiple classes like this 3-way email task:</a:t>
            </a:r>
            <a:endParaRPr lang="en-US" sz="1800" dirty="0">
              <a:latin typeface="NimbusRomNo9L"/>
            </a:endParaRPr>
          </a:p>
          <a:p>
            <a:endParaRPr lang="en-US" dirty="0"/>
          </a:p>
        </p:txBody>
      </p:sp>
      <p:pic>
        <p:nvPicPr>
          <p:cNvPr id="5" name="Picture 4"/>
          <p:cNvPicPr>
            <a:picLocks noChangeAspect="1"/>
          </p:cNvPicPr>
          <p:nvPr/>
        </p:nvPicPr>
        <p:blipFill>
          <a:blip r:embed="rId1"/>
          <a:stretch>
            <a:fillRect/>
          </a:stretch>
        </p:blipFill>
        <p:spPr>
          <a:xfrm>
            <a:off x="762000" y="2419350"/>
            <a:ext cx="4800600" cy="237913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p:cNvPicPr>
            <a:picLocks noGrp="1" noChangeAspect="1"/>
          </p:cNvPicPr>
          <p:nvPr>
            <p:ph idx="1"/>
          </p:nvPr>
        </p:nvPicPr>
        <p:blipFill>
          <a:blip r:embed="rId1"/>
          <a:stretch>
            <a:fillRect/>
          </a:stretch>
        </p:blipFill>
        <p:spPr>
          <a:xfrm>
            <a:off x="822325" y="1609441"/>
            <a:ext cx="7543800" cy="2610418"/>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
        <p:nvSpPr>
          <p:cNvPr id="2" name="Text Placeholder 1"/>
          <p:cNvSpPr>
            <a:spLocks noGrp="1"/>
          </p:cNvSpPr>
          <p:nvPr>
            <p:ph type="body" sz="half" idx="2"/>
          </p:nvPr>
        </p:nvSpPr>
        <p:spPr/>
        <p:txBody>
          <a:bodyPr/>
          <a:lstStyle/>
          <a:p>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
        <p:nvSpPr>
          <p:cNvPr id="2" name="Text Placeholder 1"/>
          <p:cNvSpPr>
            <a:spLocks noGrp="1"/>
          </p:cNvSpPr>
          <p:nvPr>
            <p:ph type="body" sz="half" idx="2"/>
          </p:nvPr>
        </p:nvSpPr>
        <p:spPr/>
        <p:txBody>
          <a:bodyPr/>
          <a:lstStyle/>
          <a:p>
            <a:endParaRPr 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Harms of classification</a:t>
            </a:r>
            <a:endParaRPr lang="en-US" dirty="0"/>
          </a:p>
        </p:txBody>
      </p:sp>
      <p:sp>
        <p:nvSpPr>
          <p:cNvPr id="3" name="Content Placeholder 2"/>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endParaRPr lang="en-US" sz="2600" dirty="0">
              <a:solidFill>
                <a:schemeClr val="tx1"/>
              </a:solidFill>
              <a:latin typeface="Calibri" panose="020F0502020204030204" pitchFamily="34" charset="0"/>
              <a:cs typeface="Calibri" panose="020F0502020204030204" pitchFamily="34" charset="0"/>
            </a:endParaRP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endParaRPr lang="en-US" sz="2600" dirty="0">
              <a:solidFill>
                <a:schemeClr val="tx1"/>
              </a:solidFill>
              <a:latin typeface="Calibri" panose="020F0502020204030204" pitchFamily="34" charset="0"/>
              <a:cs typeface="Calibri" panose="020F0502020204030204" pitchFamily="34" charset="0"/>
            </a:endParaRP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Harms</a:t>
            </a:r>
            <a:endParaRPr lang="en-US" dirty="0"/>
          </a:p>
        </p:txBody>
      </p:sp>
      <p:sp>
        <p:nvSpPr>
          <p:cNvPr id="3" name="Content Placeholder 2"/>
          <p:cNvSpPr>
            <a:spLocks noGrp="1"/>
          </p:cNvSpPr>
          <p:nvPr>
            <p:ph idx="1"/>
          </p:nvPr>
        </p:nvSpPr>
        <p:spPr>
          <a:xfrm>
            <a:off x="822960" y="971550"/>
            <a:ext cx="7940040" cy="4267200"/>
          </a:xfrm>
        </p:spPr>
        <p:txBody>
          <a:bodyPr>
            <a:normAutofit fontScale="92500" lnSpcReduction="1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endParaRPr lang="en-US" sz="2400" dirty="0">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endParaRPr lang="en-US" sz="20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endParaRPr lang="en-US" sz="24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endParaRPr lang="en-US" sz="20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endParaRPr lang="en-US" sz="20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endParaRPr lang="en-US" sz="18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endParaRPr lang="en-US" sz="2400" dirty="0">
              <a:solidFill>
                <a:srgbClr val="0200FF"/>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endParaRPr lang="en-US" sz="24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endParaRPr lang="en-US" sz="21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sz="2100" dirty="0">
              <a:solidFill>
                <a:schemeClr val="tx1"/>
              </a:solidFill>
              <a:effectLst/>
              <a:latin typeface="Calibri" panose="020F0502020204030204" pitchFamily="34" charset="0"/>
              <a:cs typeface="Calibri" panose="020F0502020204030204" pitchFamily="34" charset="0"/>
            </a:endParaRPr>
          </a:p>
          <a:p>
            <a:endParaRPr lang="en-US" dirty="0"/>
          </a:p>
          <a:p>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of Censorship</a:t>
            </a:r>
            <a:endParaRPr lang="en-US" dirty="0"/>
          </a:p>
        </p:txBody>
      </p:sp>
      <p:sp>
        <p:nvSpPr>
          <p:cNvPr id="3" name="Content Placeholder 2"/>
          <p:cNvSpPr>
            <a:spLocks noGrp="1"/>
          </p:cNvSpPr>
          <p:nvPr>
            <p:ph idx="1"/>
          </p:nvPr>
        </p:nvSpPr>
        <p:spPr>
          <a:xfrm>
            <a:off x="822960" y="1047750"/>
            <a:ext cx="7940040" cy="4267200"/>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 or "gay")</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gay people (Dixon et al., 2018;</a:t>
            </a:r>
            <a:r>
              <a:rPr lang="en-US" sz="2000" dirty="0">
                <a:solidFill>
                  <a:schemeClr val="tx1"/>
                </a:solidFill>
                <a:latin typeface="Calibri" panose="020F0502020204030204" pitchFamily="34" charset="0"/>
                <a:cs typeface="Calibri" panose="020F0502020204030204" pitchFamily="34" charset="0"/>
              </a:rPr>
              <a:t> Oliva et al., 2021)</a:t>
            </a:r>
            <a:endParaRPr lang="en-US" sz="20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685800" y="361950"/>
            <a:ext cx="7543800" cy="680397"/>
          </a:xfrm>
        </p:spPr>
        <p:txBody>
          <a:bodyPr>
            <a:normAutofit fontScale="90000"/>
          </a:bodyPr>
          <a:lstStyle/>
          <a:p>
            <a:r>
              <a:rPr lang="en-US" dirty="0"/>
              <a:t>Basic </a:t>
            </a:r>
            <a:r>
              <a:rPr lang="en-US" sz="3600" dirty="0"/>
              <a:t>Classification Method: </a:t>
            </a:r>
            <a:br>
              <a:rPr lang="en-US" sz="3600" dirty="0"/>
            </a:br>
            <a:r>
              <a:rPr lang="en-US" sz="3600" dirty="0"/>
              <a:t>Hand-coded rules</a:t>
            </a:r>
            <a:endParaRPr lang="en-US" sz="3600" dirty="0"/>
          </a:p>
        </p:txBody>
      </p:sp>
      <p:sp>
        <p:nvSpPr>
          <p:cNvPr id="27651" name="Rectangle 5"/>
          <p:cNvSpPr>
            <a:spLocks noGrp="1" noChangeArrowheads="1"/>
          </p:cNvSpPr>
          <p:nvPr>
            <p:ph idx="1"/>
          </p:nvPr>
        </p:nvSpPr>
        <p:spPr>
          <a:xfrm>
            <a:off x="822960" y="1352550"/>
            <a:ext cx="7940040" cy="3505200"/>
          </a:xfrm>
        </p:spPr>
        <p:txBody>
          <a:bodyPr>
            <a:normAutofit lnSpcReduction="10000"/>
          </a:bodyPr>
          <a:lstStyle/>
          <a:p>
            <a:r>
              <a:rPr lang="en-US" dirty="0">
                <a:latin typeface="Calibri" panose="020F0502020204030204" pitchFamily="34" charset="0"/>
              </a:rPr>
              <a:t>Rules based on combinations of words or other features</a:t>
            </a:r>
            <a:endParaRPr lang="en-US" dirty="0">
              <a:latin typeface="Calibri" panose="020F0502020204030204" pitchFamily="34" charset="0"/>
            </a:endParaRPr>
          </a:p>
          <a:p>
            <a:pPr lvl="1"/>
            <a:r>
              <a:rPr lang="en-US" dirty="0">
                <a:latin typeface="Calibri" panose="020F0502020204030204" pitchFamily="34" charset="0"/>
              </a:rPr>
              <a:t> </a:t>
            </a:r>
            <a:r>
              <a:rPr lang="en-US" sz="2000" dirty="0">
                <a:latin typeface="Calibri" panose="020F0502020204030204" pitchFamily="34" charset="0"/>
              </a:rPr>
              <a:t>spam: black-list-address OR (“dollars” AND “have been selected”)</a:t>
            </a:r>
            <a:endParaRPr lang="en-US" sz="2000" dirty="0">
              <a:latin typeface="Calibri" panose="020F0502020204030204" pitchFamily="34" charset="0"/>
            </a:endParaRPr>
          </a:p>
          <a:p>
            <a:r>
              <a:rPr lang="en-US" dirty="0">
                <a:latin typeface="Calibri" panose="020F0502020204030204" pitchFamily="34" charset="0"/>
              </a:rPr>
              <a:t>Accuracy can be high</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In very specific domains</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If rules are carefully refined by experts</a:t>
            </a:r>
            <a:endParaRPr lang="en-US" dirty="0">
              <a:latin typeface="Calibri" panose="020F0502020204030204" pitchFamily="34" charset="0"/>
            </a:endParaRPr>
          </a:p>
          <a:p>
            <a:pPr marL="151130" lvl="1" indent="0">
              <a:buNone/>
            </a:pPr>
            <a:r>
              <a:rPr lang="en-US" dirty="0">
                <a:latin typeface="Calibri" panose="020F0502020204030204" pitchFamily="34" charset="0"/>
              </a:rPr>
              <a:t>But:</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building and maintaining rules is expensive</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they are too literal and specific: "high-precision, low-recall"</a:t>
            </a:r>
            <a:endParaRPr lang="en-US" dirty="0">
              <a:latin typeface="Calibri" panose="020F0502020204030204"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Disparities</a:t>
            </a:r>
            <a:endParaRPr lang="en-US" dirty="0"/>
          </a:p>
        </p:txBody>
      </p:sp>
      <p:sp>
        <p:nvSpPr>
          <p:cNvPr id="3" name="Content Placeholder 2"/>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endParaRPr lang="en-US" dirty="0"/>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endParaRPr lang="en-US" dirty="0"/>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endParaRPr lang="en-US" dirty="0"/>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in text classification</a:t>
            </a:r>
            <a:endParaRPr lang="en-US" dirty="0"/>
          </a:p>
        </p:txBody>
      </p:sp>
      <p:sp>
        <p:nvSpPr>
          <p:cNvPr id="3" name="Content Placeholder 2"/>
          <p:cNvSpPr>
            <a:spLocks noGrp="1"/>
          </p:cNvSpPr>
          <p:nvPr>
            <p:ph idx="1"/>
          </p:nvPr>
        </p:nvSpPr>
        <p:spPr>
          <a:xfrm>
            <a:off x="822960" y="1123950"/>
            <a:ext cx="8016240" cy="4019550"/>
          </a:xfrm>
        </p:spPr>
        <p:txBody>
          <a:bodyPr>
            <a:normAutofit fontScale="92500" lnSpcReduction="10000"/>
          </a:bodyPr>
          <a:lstStyle/>
          <a:p>
            <a:pPr marL="233680" indent="-233680">
              <a:buFont typeface="Arial" panose="020B0604020202020204" pitchFamily="34" charset="0"/>
              <a:buChar char="•"/>
            </a:pPr>
            <a:r>
              <a:rPr lang="en-US" b="1" dirty="0"/>
              <a:t>Causes:</a:t>
            </a:r>
            <a:endParaRPr lang="en-US" b="1" dirty="0"/>
          </a:p>
          <a:p>
            <a:pPr marL="630555" lvl="1" indent="-233680">
              <a:buFont typeface="Arial" panose="020B0604020202020204" pitchFamily="34" charset="0"/>
              <a:buChar char="•"/>
            </a:pPr>
            <a:r>
              <a:rPr lang="en-US" dirty="0"/>
              <a:t>Issues in the data; NLP systems amplify biases in training data</a:t>
            </a:r>
            <a:endParaRPr lang="en-US" dirty="0"/>
          </a:p>
          <a:p>
            <a:pPr marL="630555" lvl="1" indent="-233680">
              <a:buFont typeface="Arial" panose="020B0604020202020204" pitchFamily="34" charset="0"/>
              <a:buChar char="•"/>
            </a:pPr>
            <a:r>
              <a:rPr lang="en-US" dirty="0"/>
              <a:t>Problems in the labels</a:t>
            </a:r>
            <a:endParaRPr lang="en-US" dirty="0"/>
          </a:p>
          <a:p>
            <a:pPr marL="630555" lvl="1" indent="-233680">
              <a:buFont typeface="Arial" panose="020B0604020202020204" pitchFamily="34" charset="0"/>
              <a:buChar char="•"/>
            </a:pPr>
            <a:r>
              <a:rPr lang="en-US" dirty="0"/>
              <a:t>Problems in the algorithms (like what the model is trained to optimize) </a:t>
            </a:r>
            <a:endParaRPr lang="en-US" dirty="0"/>
          </a:p>
          <a:p>
            <a:pPr marL="233680" indent="-233680">
              <a:buFont typeface="Arial" panose="020B0604020202020204" pitchFamily="34" charset="0"/>
              <a:buChar char="•"/>
            </a:pPr>
            <a:r>
              <a:rPr lang="en-US" b="1" dirty="0"/>
              <a:t>Prevalence</a:t>
            </a:r>
            <a:r>
              <a:rPr lang="en-US" dirty="0"/>
              <a:t>: The same problems occur throughout NLP (including large language models)  </a:t>
            </a:r>
            <a:endParaRPr lang="en-US" dirty="0"/>
          </a:p>
          <a:p>
            <a:pPr marL="233680" indent="-233680">
              <a:buFont typeface="Arial" panose="020B0604020202020204" pitchFamily="34" charset="0"/>
              <a:buChar char="•"/>
            </a:pPr>
            <a:r>
              <a:rPr lang="en-US" b="1" dirty="0"/>
              <a:t>Solutions</a:t>
            </a:r>
            <a:r>
              <a:rPr lang="en-US" dirty="0"/>
              <a:t>: There are no general mitigations or solutions</a:t>
            </a:r>
            <a:endParaRPr lang="en-US" dirty="0"/>
          </a:p>
          <a:p>
            <a:pPr marL="630555" lvl="1" indent="-233680">
              <a:buFont typeface="Arial" panose="020B0604020202020204" pitchFamily="34" charset="0"/>
              <a:buChar char="•"/>
            </a:pPr>
            <a:r>
              <a:rPr lang="en-US" dirty="0"/>
              <a:t>But harm mitigation is an active area of research</a:t>
            </a:r>
            <a:endParaRPr lang="en-US" dirty="0"/>
          </a:p>
          <a:p>
            <a:pPr marL="630555" lvl="1" indent="-233680">
              <a:buFont typeface="Arial" panose="020B0604020202020204" pitchFamily="34" charset="0"/>
              <a:buChar char="•"/>
            </a:pPr>
            <a:r>
              <a:rPr lang="en-US" dirty="0"/>
              <a:t>And there are standard benchmarks and tools that we can use for measuring some of the harms</a:t>
            </a:r>
            <a:endParaRPr lang="en-US" dirty="0"/>
          </a:p>
          <a:p>
            <a:pPr marL="457200" indent="-457200">
              <a:buFont typeface="Arial" panose="020B0604020202020204" pitchFamily="34" charset="0"/>
              <a:buChar char="•"/>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
        <p:nvSpPr>
          <p:cNvPr id="2" name="Text Placeholder 1"/>
          <p:cNvSpPr>
            <a:spLocks noGrp="1"/>
          </p:cNvSpPr>
          <p:nvPr>
            <p:ph type="body" sz="half" idx="2"/>
          </p:nvPr>
        </p:nvSpPr>
        <p:spPr/>
        <p:txBody>
          <a:bodyPr/>
          <a:lstStyle/>
          <a:p>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1908"/>
            <a:ext cx="7543800" cy="680397"/>
          </a:xfrm>
        </p:spPr>
        <p:txBody>
          <a:bodyPr>
            <a:normAutofit fontScale="90000"/>
          </a:bodyPr>
          <a:lstStyle/>
          <a:p>
            <a:r>
              <a:rPr lang="en-US" sz="3600" dirty="0"/>
              <a:t>Classification Method:</a:t>
            </a:r>
            <a:br>
              <a:rPr lang="en-US" sz="3600" dirty="0"/>
            </a:br>
            <a:r>
              <a:rPr lang="en-US" sz="3600" dirty="0"/>
              <a:t>Supervised Machine Learning</a:t>
            </a:r>
            <a:endParaRPr lang="en-US" sz="3600" dirty="0"/>
          </a:p>
        </p:txBody>
      </p:sp>
      <p:sp>
        <p:nvSpPr>
          <p:cNvPr id="3" name="Content Placeholder 2"/>
          <p:cNvSpPr>
            <a:spLocks noGrp="1"/>
          </p:cNvSpPr>
          <p:nvPr>
            <p:ph idx="1"/>
          </p:nvPr>
        </p:nvSpPr>
        <p:spPr>
          <a:xfrm>
            <a:off x="822960" y="1200150"/>
            <a:ext cx="8092440" cy="3429000"/>
          </a:xfrm>
        </p:spPr>
        <p:txBody>
          <a:bodyPr/>
          <a:lstStyle/>
          <a:p>
            <a:r>
              <a:rPr lang="en-US" sz="2800" i="1" dirty="0">
                <a:latin typeface="Calibri" panose="020F0502020204030204" pitchFamily="34" charset="0"/>
              </a:rPr>
              <a:t>Input: </a:t>
            </a:r>
            <a:endParaRPr lang="en-US" sz="2800" i="1" dirty="0">
              <a:latin typeface="Calibri" panose="020F0502020204030204" pitchFamily="34" charset="0"/>
            </a:endParaRPr>
          </a:p>
          <a:p>
            <a:pPr lvl="1"/>
            <a:r>
              <a:rPr lang="en-US" sz="2400" dirty="0">
                <a:latin typeface="Calibri" panose="020F0502020204030204" pitchFamily="34" charset="0"/>
              </a:rPr>
              <a:t>a document </a:t>
            </a:r>
            <a:r>
              <a:rPr lang="en-US" sz="2400" i="1" dirty="0">
                <a:solidFill>
                  <a:srgbClr val="FF0000"/>
                </a:solidFill>
                <a:latin typeface="Calibri" panose="020F0502020204030204" pitchFamily="34" charset="0"/>
              </a:rPr>
              <a:t>d</a:t>
            </a:r>
            <a:endParaRPr lang="en-US" sz="2400" i="1" dirty="0">
              <a:solidFill>
                <a:srgbClr val="FF0000"/>
              </a:solidFill>
              <a:latin typeface="Calibri" panose="020F0502020204030204" pitchFamily="34" charset="0"/>
            </a:endParaRPr>
          </a:p>
          <a:p>
            <a:pPr lvl="1"/>
            <a:r>
              <a:rPr lang="en-US" sz="2400" i="1" dirty="0">
                <a:latin typeface="Calibri" panose="020F0502020204030204" pitchFamily="34" charset="0"/>
              </a:rPr>
              <a:t> </a:t>
            </a:r>
            <a:r>
              <a:rPr lang="en-US" sz="2400" dirty="0">
                <a:latin typeface="Calibri" panose="020F0502020204030204" pitchFamily="34" charset="0"/>
                <a:ea typeface="MS PGothic" panose="020B0600070205080204" charset="-128"/>
              </a:rPr>
              <a:t>a fixed set of classes  </a:t>
            </a:r>
            <a:r>
              <a:rPr lang="en-US" sz="2400" i="1" dirty="0">
                <a:solidFill>
                  <a:srgbClr val="FF0000"/>
                </a:solidFill>
                <a:latin typeface="Calibri" panose="020F0502020204030204" pitchFamily="34" charset="0"/>
                <a:ea typeface="MS PGothic" panose="020B0600070205080204" charset="-128"/>
              </a:rPr>
              <a:t>C </a:t>
            </a:r>
            <a:r>
              <a:rPr lang="en-US" sz="2400" dirty="0">
                <a:solidFill>
                  <a:srgbClr val="FF0000"/>
                </a:solidFill>
                <a:latin typeface="Calibri" panose="020F0502020204030204" pitchFamily="34" charset="0"/>
                <a:ea typeface="MS PGothic" panose="020B0600070205080204" charset="-128"/>
              </a:rPr>
              <a:t>=</a:t>
            </a:r>
            <a:r>
              <a:rPr lang="en-US" sz="2400" i="1" dirty="0">
                <a:solidFill>
                  <a:srgbClr val="FF0000"/>
                </a:solidFill>
                <a:latin typeface="Calibri" panose="020F0502020204030204" pitchFamily="34" charset="0"/>
                <a:ea typeface="MS PGothic" panose="020B0600070205080204" charset="-128"/>
              </a:rPr>
              <a:t> </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4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endParaRPr lang="en-US" sz="1800" i="1" dirty="0">
              <a:solidFill>
                <a:srgbClr val="FF0000"/>
              </a:solidFill>
              <a:latin typeface="Calibri" panose="020F0502020204030204" pitchFamily="34" charset="0"/>
            </a:endParaRPr>
          </a:p>
          <a:p>
            <a:pPr lvl="1"/>
            <a:r>
              <a:rPr lang="en-US" sz="2400" dirty="0">
                <a:latin typeface="Calibri" panose="020F0502020204030204" pitchFamily="34" charset="0"/>
              </a:rPr>
              <a:t>A training set of </a:t>
            </a:r>
            <a:r>
              <a:rPr lang="en-US" sz="2400" i="1" dirty="0">
                <a:solidFill>
                  <a:srgbClr val="FF0000"/>
                </a:solidFill>
                <a:latin typeface="Calibri" panose="020F0502020204030204" pitchFamily="34" charset="0"/>
              </a:rPr>
              <a:t>m</a:t>
            </a:r>
            <a:r>
              <a:rPr lang="en-US" sz="2400" i="1" dirty="0">
                <a:latin typeface="Calibri" panose="020F0502020204030204" pitchFamily="34" charset="0"/>
              </a:rPr>
              <a:t> </a:t>
            </a:r>
            <a:r>
              <a:rPr lang="en-US" sz="2400" dirty="0">
                <a:latin typeface="Calibri" panose="020F0502020204030204" pitchFamily="34" charset="0"/>
              </a:rPr>
              <a:t>hand-labeled documents </a:t>
            </a:r>
            <a:r>
              <a:rPr lang="en-US" sz="2400" i="1" dirty="0">
                <a:solidFill>
                  <a:srgbClr val="FF0000"/>
                </a:solidFill>
                <a:latin typeface="Calibri" panose="020F0502020204030204" pitchFamily="34" charset="0"/>
              </a:rPr>
              <a:t>(d</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,c</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a:t>
            </a:r>
            <a:r>
              <a:rPr lang="en-US" sz="2400" i="1" dirty="0" err="1">
                <a:solidFill>
                  <a:srgbClr val="FF0000"/>
                </a:solidFill>
                <a:latin typeface="Calibri" panose="020F0502020204030204" pitchFamily="34" charset="0"/>
              </a:rPr>
              <a:t>d</a:t>
            </a:r>
            <a:r>
              <a:rPr lang="en-US" sz="2400" i="1" baseline="-25000" dirty="0" err="1">
                <a:solidFill>
                  <a:srgbClr val="FF0000"/>
                </a:solidFill>
                <a:latin typeface="Calibri" panose="020F0502020204030204" pitchFamily="34" charset="0"/>
              </a:rPr>
              <a:t>m</a:t>
            </a:r>
            <a:r>
              <a:rPr lang="en-US" sz="2400" i="1" dirty="0" err="1">
                <a:solidFill>
                  <a:srgbClr val="FF0000"/>
                </a:solidFill>
                <a:latin typeface="Calibri" panose="020F0502020204030204" pitchFamily="34" charset="0"/>
              </a:rPr>
              <a:t>,c</a:t>
            </a:r>
            <a:r>
              <a:rPr lang="en-US" sz="2400" i="1" baseline="-25000" dirty="0" err="1">
                <a:solidFill>
                  <a:srgbClr val="FF0000"/>
                </a:solidFill>
                <a:latin typeface="Calibri" panose="020F0502020204030204" pitchFamily="34" charset="0"/>
              </a:rPr>
              <a:t>m</a:t>
            </a:r>
            <a:r>
              <a:rPr lang="en-US" sz="2400" i="1" dirty="0">
                <a:solidFill>
                  <a:srgbClr val="FF0000"/>
                </a:solidFill>
                <a:latin typeface="Calibri" panose="020F0502020204030204" pitchFamily="34" charset="0"/>
              </a:rPr>
              <a:t>)</a:t>
            </a:r>
            <a:endParaRPr lang="en-US" sz="2400" i="1" dirty="0">
              <a:solidFill>
                <a:srgbClr val="FF0000"/>
              </a:solidFill>
              <a:latin typeface="Calibri" panose="020F0502020204030204" pitchFamily="34" charset="0"/>
            </a:endParaRPr>
          </a:p>
          <a:p>
            <a:r>
              <a:rPr lang="en-US" sz="2800" i="1" dirty="0">
                <a:latin typeface="Calibri" panose="020F0502020204030204" pitchFamily="34" charset="0"/>
              </a:rPr>
              <a:t>Output: </a:t>
            </a:r>
            <a:endParaRPr lang="en-US" sz="2800" i="1" dirty="0">
              <a:latin typeface="Calibri" panose="020F0502020204030204" pitchFamily="34" charset="0"/>
            </a:endParaRPr>
          </a:p>
          <a:p>
            <a:pPr lvl="1"/>
            <a:r>
              <a:rPr lang="en-US" sz="2400" dirty="0">
                <a:latin typeface="Calibri" panose="020F0502020204030204" pitchFamily="34" charset="0"/>
              </a:rPr>
              <a:t>a learned classifier </a:t>
            </a:r>
            <a:r>
              <a:rPr lang="en-US" sz="2400" i="1" dirty="0" err="1">
                <a:solidFill>
                  <a:srgbClr val="FF0000"/>
                </a:solidFill>
                <a:latin typeface="Calibri" panose="020F0502020204030204" pitchFamily="34" charset="0"/>
              </a:rPr>
              <a:t>γ:d</a:t>
            </a:r>
            <a:r>
              <a:rPr lang="en-US" sz="2400" i="1" dirty="0">
                <a:solidFill>
                  <a:srgbClr val="FF0000"/>
                </a:solidFill>
                <a:latin typeface="Calibri" panose="020F0502020204030204" pitchFamily="34" charset="0"/>
              </a:rPr>
              <a:t> </a:t>
            </a:r>
            <a:r>
              <a:rPr lang="en-US" sz="2400" i="1" dirty="0">
                <a:solidFill>
                  <a:srgbClr val="FF0000"/>
                </a:solidFill>
                <a:latin typeface="Calibri" panose="020F0502020204030204" pitchFamily="34" charset="0"/>
                <a:sym typeface="Wingdings" panose="05000000000000000000" pitchFamily="2" charset="2"/>
              </a:rPr>
              <a:t> c</a:t>
            </a:r>
            <a:endParaRPr lang="en-US" sz="2400" i="1" dirty="0">
              <a:solidFill>
                <a:srgbClr val="FF0000"/>
              </a:solidFill>
              <a:latin typeface="Calibri" panose="020F0502020204030204" pitchFamily="34"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685800" y="285750"/>
            <a:ext cx="7543800" cy="680397"/>
          </a:xfrm>
        </p:spPr>
        <p:txBody>
          <a:bodyPr>
            <a:normAutofit fontScale="90000"/>
          </a:bodyPr>
          <a:lstStyle/>
          <a:p>
            <a:r>
              <a:rPr lang="en-US" sz="3600" dirty="0"/>
              <a:t>Classification Methods:</a:t>
            </a:r>
            <a:br>
              <a:rPr lang="en-US" sz="3600" dirty="0"/>
            </a:br>
            <a:r>
              <a:rPr lang="en-US" sz="3600" dirty="0"/>
              <a:t>Supervised Machine Learning</a:t>
            </a:r>
            <a:endParaRPr lang="en-US" sz="3600" dirty="0"/>
          </a:p>
        </p:txBody>
      </p:sp>
      <p:sp>
        <p:nvSpPr>
          <p:cNvPr id="29699" name="Rectangle 5"/>
          <p:cNvSpPr>
            <a:spLocks noGrp="1" noChangeArrowheads="1"/>
          </p:cNvSpPr>
          <p:nvPr>
            <p:ph idx="1"/>
          </p:nvPr>
        </p:nvSpPr>
        <p:spPr>
          <a:xfrm>
            <a:off x="822960" y="1200150"/>
            <a:ext cx="8016240" cy="3886200"/>
          </a:xfrm>
        </p:spPr>
        <p:txBody>
          <a:bodyPr>
            <a:normAutofit fontScale="92500" lnSpcReduction="10000"/>
          </a:bodyPr>
          <a:lstStyle/>
          <a:p>
            <a:r>
              <a:rPr lang="en-US" sz="3200" dirty="0">
                <a:latin typeface="Calibri" panose="020F0502020204030204" pitchFamily="34" charset="0"/>
              </a:rPr>
              <a:t>Many kinds of classifiers!</a:t>
            </a:r>
            <a:endParaRPr lang="en-US" sz="3200" dirty="0">
              <a:latin typeface="Calibri" panose="020F0502020204030204" pitchFamily="34" charset="0"/>
            </a:endParaRPr>
          </a:p>
          <a:p>
            <a:pPr lvl="1">
              <a:buFont typeface="Arial" panose="020B0604020202020204" pitchFamily="34" charset="0"/>
              <a:buChar char="•"/>
            </a:pPr>
            <a:r>
              <a:rPr lang="en-US" sz="2800" b="1" dirty="0">
                <a:latin typeface="Calibri" panose="020F0502020204030204" pitchFamily="34" charset="0"/>
              </a:rPr>
              <a:t>Na</a:t>
            </a:r>
            <a:r>
              <a:rPr lang="fr-FR" sz="2800" b="1" dirty="0" err="1">
                <a:latin typeface="Calibri" panose="020F0502020204030204" pitchFamily="34" charset="0"/>
              </a:rPr>
              <a:t>ï</a:t>
            </a:r>
            <a:r>
              <a:rPr lang="en-US" sz="2800" b="1" dirty="0" err="1">
                <a:latin typeface="Calibri" panose="020F0502020204030204" pitchFamily="34" charset="0"/>
              </a:rPr>
              <a:t>ve</a:t>
            </a:r>
            <a:r>
              <a:rPr lang="en-US" sz="2800" b="1" dirty="0">
                <a:latin typeface="Calibri" panose="020F0502020204030204" pitchFamily="34" charset="0"/>
              </a:rPr>
              <a:t> Bayes (this lecture)</a:t>
            </a:r>
            <a:endParaRPr lang="en-US" sz="2800" b="1"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Logistic regression  </a:t>
            </a:r>
            <a:endParaRPr lang="en-US" sz="2800"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Neural networks</a:t>
            </a:r>
            <a:endParaRPr lang="en-US" sz="2800" dirty="0">
              <a:latin typeface="Calibri" panose="020F0502020204030204" pitchFamily="34" charset="0"/>
            </a:endParaRPr>
          </a:p>
          <a:p>
            <a:pPr lvl="1">
              <a:buFont typeface="Arial" panose="020B0604020202020204" pitchFamily="34" charset="0"/>
              <a:buChar char="•"/>
            </a:pPr>
            <a:r>
              <a:rPr lang="en-US" sz="2800" i="1" dirty="0">
                <a:latin typeface="Calibri" panose="020F0502020204030204" pitchFamily="34" charset="0"/>
              </a:rPr>
              <a:t>k</a:t>
            </a:r>
            <a:r>
              <a:rPr lang="en-US" sz="2800" dirty="0">
                <a:latin typeface="Calibri" panose="020F0502020204030204" pitchFamily="34" charset="0"/>
              </a:rPr>
              <a:t>-nearest neighbors</a:t>
            </a:r>
            <a:endParaRPr lang="en-US" sz="2800" dirty="0">
              <a:latin typeface="Calibri" panose="020F0502020204030204" pitchFamily="34" charset="0"/>
            </a:endParaRPr>
          </a:p>
          <a:p>
            <a:pPr lvl="1">
              <a:buFont typeface="Arial" panose="020B0604020202020204" pitchFamily="34" charset="0"/>
              <a:buChar char="•"/>
            </a:pPr>
            <a:r>
              <a:rPr lang="en-US" sz="2800">
                <a:latin typeface="Calibri" panose="020F0502020204030204" pitchFamily="34" charset="0"/>
              </a:rPr>
              <a:t>…</a:t>
            </a:r>
            <a:endParaRPr lang="en-US" sz="2800" dirty="0">
              <a:latin typeface="Calibri" panose="020F0502020204030204" pitchFamily="34" charset="0"/>
            </a:endParaRPr>
          </a:p>
          <a:p>
            <a:pPr lvl="1">
              <a:buFont typeface="Arial" panose="020B0604020202020204" pitchFamily="34" charset="0"/>
              <a:buChar char="•"/>
            </a:pPr>
            <a:endParaRPr lang="en-US" sz="1700" dirty="0">
              <a:latin typeface="Calibri" panose="020F0502020204030204" pitchFamily="34" charset="0"/>
            </a:endParaRPr>
          </a:p>
          <a:p>
            <a:pPr marL="151130" lvl="1" indent="0">
              <a:buNone/>
            </a:pPr>
            <a:r>
              <a:rPr lang="en-US" sz="3200" dirty="0">
                <a:latin typeface="Calibri" panose="020F0502020204030204" pitchFamily="34" charset="0"/>
              </a:rPr>
              <a:t>We can also use pretrained large language models!</a:t>
            </a:r>
            <a:endParaRPr lang="en-US" sz="32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Fine-tuned as classifiers</a:t>
            </a:r>
            <a:endParaRPr lang="en-US" sz="28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Prompted to give a classification</a:t>
            </a:r>
            <a:endParaRPr lang="en-US" sz="2800" dirty="0">
              <a:latin typeface="Calibri" panose="020F0502020204030204" pitchFamily="34" charset="0"/>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spPr>
      <a:bodyPr vert="horz" wrap="non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400" b="0" i="0" u="none" strike="noStrike" cap="none" normalizeH="0" baseline="0">
            <a:ln>
              <a:noFill/>
            </a:ln>
            <a:solidFill>
              <a:schemeClr val="tx1"/>
            </a:solidFill>
            <a:effectLst/>
            <a:latin typeface="Lucida Sans" panose="020B0602030504020204"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Lucida Sans" panose="020B0602030504020204"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NLP-jurafsky.potx</Template>
  <TotalTime>0</TotalTime>
  <Words>13526</Words>
  <Application>WPS Presentation</Application>
  <PresentationFormat>On-screen Show (16:9)</PresentationFormat>
  <Paragraphs>642</Paragraphs>
  <Slides>72</Slides>
  <Notes>33</Notes>
  <HiddenSlides>0</HiddenSlides>
  <MMClips>0</MMClips>
  <ScaleCrop>false</ScaleCrop>
  <HeadingPairs>
    <vt:vector size="8" baseType="variant">
      <vt:variant>
        <vt:lpstr>已用的字体</vt:lpstr>
      </vt:variant>
      <vt:variant>
        <vt:i4>23</vt:i4>
      </vt:variant>
      <vt:variant>
        <vt:lpstr>主题</vt:lpstr>
      </vt:variant>
      <vt:variant>
        <vt:i4>3</vt:i4>
      </vt:variant>
      <vt:variant>
        <vt:lpstr>嵌入 OLE 服务器</vt:lpstr>
      </vt:variant>
      <vt:variant>
        <vt:i4>24</vt:i4>
      </vt:variant>
      <vt:variant>
        <vt:lpstr>幻灯片标题</vt:lpstr>
      </vt:variant>
      <vt:variant>
        <vt:i4>72</vt:i4>
      </vt:variant>
    </vt:vector>
  </HeadingPairs>
  <TitlesOfParts>
    <vt:vector size="122" baseType="lpstr">
      <vt:lpstr>Arial</vt:lpstr>
      <vt:lpstr>SimSun</vt:lpstr>
      <vt:lpstr>Wingdings</vt:lpstr>
      <vt:lpstr>Lucida Sans</vt:lpstr>
      <vt:lpstr>MS PGothic</vt:lpstr>
      <vt:lpstr>Times</vt:lpstr>
      <vt:lpstr>Times New Roman</vt:lpstr>
      <vt:lpstr>Calibri</vt:lpstr>
      <vt:lpstr>Tahoma</vt:lpstr>
      <vt:lpstr>Calibri (Headings)</vt:lpstr>
      <vt:lpstr>Calibri</vt:lpstr>
      <vt:lpstr>Symbol</vt:lpstr>
      <vt:lpstr>Microsoft YaHei</vt:lpstr>
      <vt:lpstr>Arial Unicode MS</vt:lpstr>
      <vt:lpstr>Calibri Light</vt:lpstr>
      <vt:lpstr>Courier</vt:lpstr>
      <vt:lpstr>Lucida Grande</vt:lpstr>
      <vt:lpstr>Symbol</vt:lpstr>
      <vt:lpstr>Cambria Math</vt:lpstr>
      <vt:lpstr>Courier New</vt:lpstr>
      <vt:lpstr>NimbusRomNo9L</vt:lpstr>
      <vt:lpstr>Liberation Mono</vt:lpstr>
      <vt:lpstr>Monaco</vt:lpstr>
      <vt:lpstr>NLP-jurafsky</vt:lpstr>
      <vt:lpstr>Retrospect</vt:lpstr>
      <vt:lpstr>1_Retrospect</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Text Classification and Naive Bayes</vt:lpstr>
      <vt:lpstr>Is this spam?</vt:lpstr>
      <vt:lpstr>Positive or negative movie review?</vt:lpstr>
      <vt:lpstr>What is the subject of this article?</vt:lpstr>
      <vt:lpstr>Text Classification</vt:lpstr>
      <vt:lpstr>Text Classification: definition</vt:lpstr>
      <vt:lpstr>Basic Classification Method:  Hand-coded rules</vt:lpstr>
      <vt:lpstr>Classification Method: Supervised Machine Learning</vt:lpstr>
      <vt:lpstr>Classification Methods: Supervised Machine Learning</vt:lpstr>
      <vt:lpstr>Text Classification and Naive Bayes</vt:lpstr>
      <vt:lpstr>Naive Bayes Intuition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Binary Multinomial Naive Bayes  on a test document d</vt:lpstr>
      <vt:lpstr>Binary multinominal naive Bayes</vt:lpstr>
      <vt:lpstr>Binary multinominal naive Bayes</vt:lpstr>
      <vt:lpstr>Binary multinominal naive Bayes</vt:lpstr>
      <vt:lpstr>Binary multinominal naive Bayes</vt:lpstr>
      <vt:lpstr>Text Classification and Naive Bayes</vt:lpstr>
      <vt:lpstr>Text Classification and Naive Bayes</vt:lpstr>
      <vt:lpstr>Sentiment Classification: Dealing with Negation</vt:lpstr>
      <vt:lpstr>MPQA Subjectivity Cues Lexicon</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creator>Dan Jurafsky</dc:creator>
  <cp:lastModifiedBy>Motaz Saad (‫معتز سعد</cp:lastModifiedBy>
  <cp:revision>232</cp:revision>
  <cp:lastPrinted>2024-08-20T14:10:00Z</cp:lastPrinted>
  <dcterms:created xsi:type="dcterms:W3CDTF">2010-04-19T15:31:00Z</dcterms:created>
  <dcterms:modified xsi:type="dcterms:W3CDTF">2025-01-24T16:32:35Z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508103B5396341CAA5AE68D3B8617C7C_12</vt:lpwstr>
  </property>
  <property fmtid="{D5CDD505-2E9C-101B-9397-08002B2CF9AE}" pid="3" name="KSOProductBuildVer">
    <vt:lpwstr>2057-12.2.0.19821</vt:lpwstr>
  </property>
</Properties>
</file>